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1"/>
  </p:notesMasterIdLst>
  <p:sldIdLst>
    <p:sldId id="257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59"/>
    <a:srgbClr val="FFFFFF"/>
    <a:srgbClr val="C5F7F0"/>
    <a:srgbClr val="158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658"/>
  </p:normalViewPr>
  <p:slideViewPr>
    <p:cSldViewPr snapToGrid="0" snapToObjects="1">
      <p:cViewPr varScale="1">
        <p:scale>
          <a:sx n="81" d="100"/>
          <a:sy n="81" d="100"/>
        </p:scale>
        <p:origin x="120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6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EE0C8-2C74-E84F-8EAB-2DDF4311D6A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D327C-637E-7240-85AA-FDE234E7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D327C-637E-7240-85AA-FDE234E7D0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8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667511" y="0"/>
            <a:ext cx="2524489" cy="685800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3227770"/>
            <a:ext cx="8431733" cy="857366"/>
          </a:xfrm>
          <a:prstGeom prst="rect">
            <a:avLst/>
          </a:prstGeom>
        </p:spPr>
        <p:txBody>
          <a:bodyPr anchor="t"/>
          <a:lstStyle>
            <a:lvl1pPr algn="l">
              <a:defRPr sz="5400" b="1" i="0" cap="none" baseline="0">
                <a:solidFill>
                  <a:srgbClr val="0065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9099" y="4266620"/>
            <a:ext cx="8431735" cy="45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By Presenter’s Name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9099" y="4085136"/>
            <a:ext cx="9883606" cy="0"/>
          </a:xfrm>
          <a:prstGeom prst="line">
            <a:avLst/>
          </a:prstGeom>
          <a:ln w="19050">
            <a:solidFill>
              <a:srgbClr val="00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9667511" y="4085136"/>
            <a:ext cx="208706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490C06-3632-704D-BD80-4F10634CA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99" y="242702"/>
            <a:ext cx="3864679" cy="9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89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5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52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667511" cy="685800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3227770"/>
            <a:ext cx="8431733" cy="857366"/>
          </a:xfrm>
          <a:prstGeom prst="rect">
            <a:avLst/>
          </a:prstGeom>
        </p:spPr>
        <p:txBody>
          <a:bodyPr anchor="t"/>
          <a:lstStyle>
            <a:lvl1pPr algn="l">
              <a:defRPr sz="5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9099" y="4266620"/>
            <a:ext cx="8431735" cy="45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By Presenter’s Name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19099" y="4085136"/>
            <a:ext cx="988360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9667511" y="4085136"/>
            <a:ext cx="2087066" cy="0"/>
          </a:xfrm>
          <a:prstGeom prst="line">
            <a:avLst/>
          </a:prstGeom>
          <a:ln w="19050">
            <a:solidFill>
              <a:srgbClr val="00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B00C432-FE2A-A144-9D07-E396DFB6B9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99" y="242702"/>
            <a:ext cx="3864679" cy="9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5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64727" y="0"/>
            <a:ext cx="8227275" cy="685800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3964727" cy="6858001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20236" y="4099110"/>
            <a:ext cx="7246024" cy="857366"/>
          </a:xfrm>
          <a:prstGeom prst="rect">
            <a:avLst/>
          </a:prstGeom>
        </p:spPr>
        <p:txBody>
          <a:bodyPr anchor="t"/>
          <a:lstStyle>
            <a:lvl1pPr algn="l">
              <a:defRPr sz="5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20234" y="5137960"/>
            <a:ext cx="7246025" cy="45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By Presenter’s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C5D1D-B90F-FB4E-841C-134089914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0560" y="242702"/>
            <a:ext cx="3864679" cy="9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2390"/>
            <a:ext cx="12192000" cy="47561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3346663" y="6245140"/>
            <a:ext cx="8845337" cy="67506"/>
          </a:xfrm>
          <a:prstGeom prst="rect">
            <a:avLst/>
          </a:prstGeom>
          <a:solidFill>
            <a:srgbClr val="158F7E">
              <a:alpha val="7058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9100" y="326557"/>
            <a:ext cx="11488271" cy="692172"/>
          </a:xfrm>
          <a:prstGeom prst="rect">
            <a:avLst/>
          </a:prstGeom>
        </p:spPr>
        <p:txBody>
          <a:bodyPr/>
          <a:lstStyle>
            <a:lvl1pPr algn="l">
              <a:defRPr sz="3600" b="1" i="0">
                <a:solidFill>
                  <a:srgbClr val="0065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9099" y="1187892"/>
            <a:ext cx="11488271" cy="4078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419100" y="1954443"/>
            <a:ext cx="11488271" cy="388285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6559"/>
              </a:buClr>
              <a:buFont typeface="Wingdings" charset="2"/>
              <a:buChar char="§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006559"/>
              </a:buClr>
              <a:buFont typeface="Wingdings" charset="2"/>
              <a:buChar char="§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6559"/>
              </a:buClr>
              <a:buFont typeface="Wingdings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6559"/>
              </a:buClr>
              <a:buFont typeface="Wingdings" charset="2"/>
              <a:buChar char="§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6559"/>
              </a:buClr>
              <a:buFont typeface="Wingdings" charset="2"/>
              <a:buChar char="§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9100" y="1018729"/>
            <a:ext cx="11488270" cy="0"/>
          </a:xfrm>
          <a:prstGeom prst="line">
            <a:avLst/>
          </a:prstGeom>
          <a:ln w="19050">
            <a:solidFill>
              <a:srgbClr val="00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813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82390"/>
            <a:ext cx="12192000" cy="47561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3346663" y="6245140"/>
            <a:ext cx="8845337" cy="67506"/>
          </a:xfrm>
          <a:prstGeom prst="rect">
            <a:avLst/>
          </a:prstGeom>
          <a:solidFill>
            <a:srgbClr val="158F7E">
              <a:alpha val="7058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9100" y="326557"/>
            <a:ext cx="11488271" cy="692172"/>
          </a:xfrm>
          <a:prstGeom prst="rect">
            <a:avLst/>
          </a:prstGeom>
        </p:spPr>
        <p:txBody>
          <a:bodyPr/>
          <a:lstStyle>
            <a:lvl1pPr algn="l">
              <a:defRPr sz="3600" b="1" i="0">
                <a:solidFill>
                  <a:srgbClr val="0065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19100" y="1284349"/>
            <a:ext cx="11488271" cy="455295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6559"/>
              </a:buClr>
              <a:buFont typeface="Wingdings" charset="2"/>
              <a:buChar char="§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006559"/>
              </a:buClr>
              <a:buFont typeface="Wingdings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6559"/>
              </a:buClr>
              <a:buFont typeface="Wingdings" charset="2"/>
              <a:buChar char="§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6559"/>
              </a:buClr>
              <a:buFont typeface="Wingdings" charset="2"/>
              <a:buChar char="§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6559"/>
              </a:buClr>
              <a:buFont typeface="Wingdings" charset="2"/>
              <a:buChar char="§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9100" y="1018729"/>
            <a:ext cx="11488270" cy="0"/>
          </a:xfrm>
          <a:prstGeom prst="line">
            <a:avLst/>
          </a:prstGeom>
          <a:ln w="19050">
            <a:solidFill>
              <a:srgbClr val="00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00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nf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82390"/>
            <a:ext cx="12192000" cy="47561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3346663" y="6245140"/>
            <a:ext cx="8845337" cy="67506"/>
          </a:xfrm>
          <a:prstGeom prst="rect">
            <a:avLst/>
          </a:prstGeom>
          <a:solidFill>
            <a:srgbClr val="158F7E">
              <a:alpha val="7058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9100" y="326557"/>
            <a:ext cx="11488271" cy="692172"/>
          </a:xfrm>
          <a:prstGeom prst="rect">
            <a:avLst/>
          </a:prstGeom>
        </p:spPr>
        <p:txBody>
          <a:bodyPr/>
          <a:lstStyle>
            <a:lvl1pPr algn="l">
              <a:defRPr sz="3600" b="1" i="0">
                <a:solidFill>
                  <a:srgbClr val="0065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9100" y="1284349"/>
            <a:ext cx="11488271" cy="455295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6559"/>
              </a:buClr>
              <a:buFont typeface="Wingdings" charset="2"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006559"/>
              </a:buClr>
              <a:buFont typeface="Wingdings" charset="2"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006559"/>
              </a:buClr>
              <a:buFont typeface="Wingdings" charset="2"/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006559"/>
              </a:buClr>
              <a:buFont typeface="Wingdings" charset="2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006559"/>
              </a:buClr>
              <a:buFont typeface="Wingdings" charset="2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9100" y="1018729"/>
            <a:ext cx="11488270" cy="0"/>
          </a:xfrm>
          <a:prstGeom prst="line">
            <a:avLst/>
          </a:prstGeom>
          <a:ln w="19050">
            <a:solidFill>
              <a:srgbClr val="00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1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667511" y="0"/>
            <a:ext cx="2524490" cy="685800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5789" y="551432"/>
            <a:ext cx="10854138" cy="5810293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9099" y="6456641"/>
            <a:ext cx="9883606" cy="0"/>
          </a:xfrm>
          <a:prstGeom prst="line">
            <a:avLst/>
          </a:prstGeom>
          <a:ln w="19050">
            <a:solidFill>
              <a:srgbClr val="00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667511" y="6456641"/>
            <a:ext cx="208706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78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63554" y="4278834"/>
            <a:ext cx="1062844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1563554" y="3413575"/>
            <a:ext cx="8431733" cy="85736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A076F9-9293-5A48-A619-CB3B93E5E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0560" y="242702"/>
            <a:ext cx="3864679" cy="9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7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11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5" r:id="rId3"/>
    <p:sldLayoutId id="2147483650" r:id="rId4"/>
    <p:sldLayoutId id="2147483651" r:id="rId5"/>
    <p:sldLayoutId id="2147483652" r:id="rId6"/>
    <p:sldLayoutId id="2147483653" r:id="rId7"/>
    <p:sldLayoutId id="2147483658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6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u.edu.lb/experience/counsel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3">
            <a:extLst>
              <a:ext uri="{FF2B5EF4-FFF2-40B4-BE49-F238E27FC236}">
                <a16:creationId xmlns:a16="http://schemas.microsoft.com/office/drawing/2014/main" id="{0A6666CA-FD31-C713-AF94-40A5F70B8C9F}"/>
              </a:ext>
            </a:extLst>
          </p:cNvPr>
          <p:cNvSpPr/>
          <p:nvPr/>
        </p:nvSpPr>
        <p:spPr>
          <a:xfrm>
            <a:off x="1005840" y="1851660"/>
            <a:ext cx="76809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Mindfulness Pause</a:t>
            </a:r>
            <a:endParaRPr lang="en-US" sz="5400" dirty="0">
              <a:solidFill>
                <a:srgbClr val="006559"/>
              </a:solidFill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B9C625CB-C26A-00DC-81E7-361C2E2390E3}"/>
              </a:ext>
            </a:extLst>
          </p:cNvPr>
          <p:cNvSpPr/>
          <p:nvPr/>
        </p:nvSpPr>
        <p:spPr>
          <a:xfrm>
            <a:off x="1005840" y="2674620"/>
            <a:ext cx="76809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400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Difficult Times</a:t>
            </a:r>
            <a:endParaRPr lang="en-US" sz="4400" dirty="0">
              <a:solidFill>
                <a:srgbClr val="006559"/>
              </a:solidFill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5B9A1179-5C79-D0FA-860F-1B3A1727369A}"/>
              </a:ext>
            </a:extLst>
          </p:cNvPr>
          <p:cNvSpPr/>
          <p:nvPr/>
        </p:nvSpPr>
        <p:spPr>
          <a:xfrm>
            <a:off x="1005840" y="3451860"/>
            <a:ext cx="2560320" cy="36576"/>
          </a:xfrm>
          <a:prstGeom prst="rect">
            <a:avLst/>
          </a:prstGeom>
          <a:solidFill>
            <a:srgbClr val="158F7E"/>
          </a:solidFill>
          <a:ln w="12700">
            <a:solidFill>
              <a:srgbClr val="158F7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066B2D47-129B-0420-186F-A0EA5B96CDC7}"/>
              </a:ext>
            </a:extLst>
          </p:cNvPr>
          <p:cNvSpPr/>
          <p:nvPr/>
        </p:nvSpPr>
        <p:spPr>
          <a:xfrm>
            <a:off x="1005840" y="360426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minutes  ·  anytime  ·  anywhere</a:t>
            </a:r>
            <a:endParaRPr lang="en-US" sz="2000" dirty="0">
              <a:solidFill>
                <a:srgbClr val="006559"/>
              </a:solidFill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9474A775-D03F-F869-3F42-DC1DAFC9016E}"/>
              </a:ext>
            </a:extLst>
          </p:cNvPr>
          <p:cNvSpPr/>
          <p:nvPr/>
        </p:nvSpPr>
        <p:spPr>
          <a:xfrm>
            <a:off x="1005840" y="4344924"/>
            <a:ext cx="7315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David Matta  ·  Mindfulness Practitioner and Teacher</a:t>
            </a:r>
            <a:endParaRPr lang="en-US" sz="1600" dirty="0">
              <a:solidFill>
                <a:srgbClr val="006559"/>
              </a:solidFill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70DE4A5C-C09B-40CE-76B8-E91A2DE49C0B}"/>
              </a:ext>
            </a:extLst>
          </p:cNvPr>
          <p:cNvSpPr/>
          <p:nvPr/>
        </p:nvSpPr>
        <p:spPr>
          <a:xfrm>
            <a:off x="1005840" y="5085586"/>
            <a:ext cx="7680960" cy="4196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Director of Executive Education and Career Management Services at AKSOB, LAU</a:t>
            </a:r>
          </a:p>
          <a:p>
            <a:r>
              <a:rPr lang="en-US" sz="1600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President, Lebanese Mindfulness Association </a:t>
            </a:r>
          </a:p>
          <a:p>
            <a:pPr marL="0" indent="0">
              <a:buNone/>
            </a:pPr>
            <a:endParaRPr lang="en-US" sz="1600" dirty="0">
              <a:solidFill>
                <a:srgbClr val="0065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4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9600" y="268224"/>
            <a:ext cx="2926080" cy="341376"/>
          </a:xfrm>
          <a:prstGeom prst="rect">
            <a:avLst/>
          </a:prstGeom>
          <a:solidFill>
            <a:srgbClr val="006559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3" name="Text 1"/>
          <p:cNvSpPr/>
          <p:nvPr/>
        </p:nvSpPr>
        <p:spPr>
          <a:xfrm>
            <a:off x="731520" y="268224"/>
            <a:ext cx="280416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33" b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DAILY HABITS </a:t>
            </a:r>
            <a:endParaRPr lang="en-US" sz="1133" dirty="0"/>
          </a:p>
        </p:txBody>
      </p:sp>
      <p:sp>
        <p:nvSpPr>
          <p:cNvPr id="4" name="Text 2"/>
          <p:cNvSpPr/>
          <p:nvPr/>
        </p:nvSpPr>
        <p:spPr>
          <a:xfrm>
            <a:off x="609600" y="755904"/>
            <a:ext cx="109728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733" b="1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 Mindful Habits  ·  1 and 2</a:t>
            </a:r>
            <a:endParaRPr lang="en-US" sz="3733" dirty="0"/>
          </a:p>
        </p:txBody>
      </p:sp>
      <p:sp>
        <p:nvSpPr>
          <p:cNvPr id="5" name="Shape 3"/>
          <p:cNvSpPr/>
          <p:nvPr/>
        </p:nvSpPr>
        <p:spPr>
          <a:xfrm>
            <a:off x="609600" y="1566672"/>
            <a:ext cx="10972800" cy="36576"/>
          </a:xfrm>
          <a:prstGeom prst="rect">
            <a:avLst/>
          </a:prstGeom>
          <a:solidFill>
            <a:srgbClr val="006559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6" name="Shape 4"/>
          <p:cNvSpPr/>
          <p:nvPr/>
        </p:nvSpPr>
        <p:spPr>
          <a:xfrm>
            <a:off x="609600" y="1889760"/>
            <a:ext cx="5303520" cy="4145280"/>
          </a:xfrm>
          <a:prstGeom prst="rect">
            <a:avLst/>
          </a:prstGeom>
          <a:solidFill>
            <a:srgbClr val="E8F5F5"/>
          </a:solidFill>
          <a:ln w="12700">
            <a:solidFill>
              <a:srgbClr val="E8F5F5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7" name="Shape 5"/>
          <p:cNvSpPr/>
          <p:nvPr/>
        </p:nvSpPr>
        <p:spPr>
          <a:xfrm>
            <a:off x="609600" y="1889760"/>
            <a:ext cx="5303520" cy="633984"/>
          </a:xfrm>
          <a:prstGeom prst="rect">
            <a:avLst/>
          </a:prstGeom>
          <a:solidFill>
            <a:srgbClr val="2E8B8B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950720"/>
            <a:ext cx="463296" cy="46329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80160" y="1889760"/>
            <a:ext cx="451104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 ·  The Mindful Pause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792480" y="2621280"/>
            <a:ext cx="4998720" cy="3230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Stop for 20–30 seconds anytime, anywhere.</a:t>
            </a:r>
            <a:endParaRPr lang="en-US" sz="1667" dirty="0"/>
          </a:p>
          <a:p>
            <a:endParaRPr lang="en-US" sz="1667" dirty="0"/>
          </a:p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 or stand comfortably. Take a slow breath.</a:t>
            </a:r>
            <a:endParaRPr lang="en-US" sz="1667" dirty="0"/>
          </a:p>
          <a:p>
            <a:endParaRPr lang="en-US" sz="1667" dirty="0"/>
          </a:p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Feel your feet on the ground. Feel the weight of your body.</a:t>
            </a:r>
            <a:endParaRPr lang="en-US" sz="1667" dirty="0"/>
          </a:p>
          <a:p>
            <a:endParaRPr lang="en-US" sz="1667" dirty="0"/>
          </a:p>
          <a:p>
            <a:r>
              <a:rPr lang="en-US" sz="1667" b="1" dirty="0">
                <a:solidFill>
                  <a:srgbClr val="2E8B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Breathe and Feel.</a:t>
            </a:r>
            <a:endParaRPr lang="en-US" sz="1667" dirty="0"/>
          </a:p>
        </p:txBody>
      </p:sp>
      <p:sp>
        <p:nvSpPr>
          <p:cNvPr id="11" name="Shape 8"/>
          <p:cNvSpPr/>
          <p:nvPr/>
        </p:nvSpPr>
        <p:spPr>
          <a:xfrm>
            <a:off x="6278880" y="1889760"/>
            <a:ext cx="5303520" cy="4145280"/>
          </a:xfrm>
          <a:prstGeom prst="rect">
            <a:avLst/>
          </a:prstGeom>
          <a:solidFill>
            <a:srgbClr val="EAF2ED"/>
          </a:solidFill>
          <a:ln w="12700">
            <a:solidFill>
              <a:srgbClr val="EAF2ED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2" name="Shape 9"/>
          <p:cNvSpPr/>
          <p:nvPr/>
        </p:nvSpPr>
        <p:spPr>
          <a:xfrm>
            <a:off x="6278880" y="1889760"/>
            <a:ext cx="5303520" cy="633984"/>
          </a:xfrm>
          <a:prstGeom prst="rect">
            <a:avLst/>
          </a:prstGeom>
          <a:solidFill>
            <a:srgbClr val="006559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950720"/>
            <a:ext cx="463296" cy="46329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6949440" y="1889760"/>
            <a:ext cx="451104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 ·  Adding Feeling to the Breath</a:t>
            </a:r>
            <a:endParaRPr lang="en-US" dirty="0"/>
          </a:p>
        </p:txBody>
      </p:sp>
      <p:sp>
        <p:nvSpPr>
          <p:cNvPr id="15" name="Text 11"/>
          <p:cNvSpPr/>
          <p:nvPr/>
        </p:nvSpPr>
        <p:spPr>
          <a:xfrm>
            <a:off x="6461760" y="2621280"/>
            <a:ext cx="4998720" cy="3230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only focus on breathing — also feel.</a:t>
            </a:r>
            <a:endParaRPr lang="en-US" sz="1667" dirty="0"/>
          </a:p>
          <a:p>
            <a:endParaRPr lang="en-US" sz="1667" dirty="0"/>
          </a:p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Notice: sensations, tension, warmth, comfort and emotions that arise.</a:t>
            </a:r>
            <a:endParaRPr lang="en-US" sz="1667" dirty="0"/>
          </a:p>
          <a:p>
            <a:endParaRPr lang="en-US" sz="1667" dirty="0"/>
          </a:p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often think about our experience</a:t>
            </a:r>
            <a:endParaRPr lang="en-US" sz="1667" dirty="0"/>
          </a:p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instead of feeling it.</a:t>
            </a:r>
            <a:endParaRPr lang="en-US" sz="1667" dirty="0"/>
          </a:p>
          <a:p>
            <a:endParaRPr lang="en-US" sz="1667" dirty="0"/>
          </a:p>
          <a:p>
            <a:r>
              <a:rPr lang="en-US" sz="1667" b="1" dirty="0">
                <a:solidFill>
                  <a:srgbClr val="5C8A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habit changes that.</a:t>
            </a:r>
            <a:endParaRPr lang="en-US" sz="1667" dirty="0"/>
          </a:p>
        </p:txBody>
      </p:sp>
      <p:sp>
        <p:nvSpPr>
          <p:cNvPr id="16" name="Shape 12"/>
          <p:cNvSpPr/>
          <p:nvPr/>
        </p:nvSpPr>
        <p:spPr>
          <a:xfrm>
            <a:off x="0" y="6425184"/>
            <a:ext cx="12192000" cy="432816"/>
          </a:xfrm>
          <a:prstGeom prst="rect">
            <a:avLst/>
          </a:prstGeom>
          <a:solidFill>
            <a:srgbClr val="1F6666"/>
          </a:solidFill>
          <a:ln w="12700">
            <a:solidFill>
              <a:srgbClr val="1F6666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8" name="Text 22">
            <a:extLst>
              <a:ext uri="{FF2B5EF4-FFF2-40B4-BE49-F238E27FC236}">
                <a16:creationId xmlns:a16="http://schemas.microsoft.com/office/drawing/2014/main" id="{10FEDD1B-2B29-4EF1-84DC-13E67D62C838}"/>
              </a:ext>
            </a:extLst>
          </p:cNvPr>
          <p:cNvSpPr/>
          <p:nvPr/>
        </p:nvSpPr>
        <p:spPr>
          <a:xfrm>
            <a:off x="1798320" y="6464808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AKSOB, Lebanese American University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09600" y="755904"/>
            <a:ext cx="109728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733" b="1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 Mindful Habits  ·  3 and 4</a:t>
            </a:r>
            <a:endParaRPr lang="en-US" sz="3733" dirty="0"/>
          </a:p>
        </p:txBody>
      </p:sp>
      <p:sp>
        <p:nvSpPr>
          <p:cNvPr id="5" name="Shape 3"/>
          <p:cNvSpPr/>
          <p:nvPr/>
        </p:nvSpPr>
        <p:spPr>
          <a:xfrm>
            <a:off x="609600" y="1731264"/>
            <a:ext cx="10972800" cy="36576"/>
          </a:xfrm>
          <a:prstGeom prst="rect">
            <a:avLst/>
          </a:prstGeom>
          <a:solidFill>
            <a:srgbClr val="006559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6" name="Shape 4"/>
          <p:cNvSpPr/>
          <p:nvPr/>
        </p:nvSpPr>
        <p:spPr>
          <a:xfrm>
            <a:off x="609600" y="1889760"/>
            <a:ext cx="5303520" cy="4145280"/>
          </a:xfrm>
          <a:prstGeom prst="rect">
            <a:avLst/>
          </a:prstGeom>
          <a:solidFill>
            <a:srgbClr val="E8F5F5"/>
          </a:solidFill>
          <a:ln w="12700">
            <a:solidFill>
              <a:srgbClr val="E8F5F5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7" name="Shape 5"/>
          <p:cNvSpPr/>
          <p:nvPr/>
        </p:nvSpPr>
        <p:spPr>
          <a:xfrm>
            <a:off x="609600" y="1889760"/>
            <a:ext cx="5303520" cy="633984"/>
          </a:xfrm>
          <a:prstGeom prst="rect">
            <a:avLst/>
          </a:prstGeom>
          <a:solidFill>
            <a:srgbClr val="2E8B8B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950720"/>
            <a:ext cx="463296" cy="46329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80160" y="1889760"/>
            <a:ext cx="451104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 ·  Journaling for Clarity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792480" y="2621280"/>
            <a:ext cx="499872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the end of the day, write a few thoughts:</a:t>
            </a:r>
            <a:endParaRPr lang="en-US" sz="1667" dirty="0"/>
          </a:p>
        </p:txBody>
      </p:sp>
      <p:sp>
        <p:nvSpPr>
          <p:cNvPr id="11" name="Text 8"/>
          <p:cNvSpPr/>
          <p:nvPr/>
        </p:nvSpPr>
        <p:spPr>
          <a:xfrm>
            <a:off x="792480" y="3169920"/>
            <a:ext cx="4998720" cy="1584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happened  ·  How you felt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was difficult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helped you cope</a:t>
            </a:r>
            <a:endParaRPr lang="en-US" sz="1667" dirty="0"/>
          </a:p>
        </p:txBody>
      </p:sp>
      <p:sp>
        <p:nvSpPr>
          <p:cNvPr id="12" name="Text 9"/>
          <p:cNvSpPr/>
          <p:nvPr/>
        </p:nvSpPr>
        <p:spPr>
          <a:xfrm>
            <a:off x="792480" y="4876800"/>
            <a:ext cx="4998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67" i="1" dirty="0">
                <a:solidFill>
                  <a:srgbClr val="1F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Writing helps the mind settle.</a:t>
            </a:r>
            <a:endParaRPr lang="en-US" sz="1667" dirty="0"/>
          </a:p>
          <a:p>
            <a:r>
              <a:rPr lang="en-US" sz="1667" i="1" dirty="0">
                <a:solidFill>
                  <a:srgbClr val="1F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few sentences is enough.</a:t>
            </a:r>
            <a:endParaRPr lang="en-US" sz="1667" dirty="0"/>
          </a:p>
        </p:txBody>
      </p:sp>
      <p:sp>
        <p:nvSpPr>
          <p:cNvPr id="13" name="Shape 10"/>
          <p:cNvSpPr/>
          <p:nvPr/>
        </p:nvSpPr>
        <p:spPr>
          <a:xfrm>
            <a:off x="6278880" y="1889760"/>
            <a:ext cx="5303520" cy="4145280"/>
          </a:xfrm>
          <a:prstGeom prst="rect">
            <a:avLst/>
          </a:prstGeom>
          <a:solidFill>
            <a:srgbClr val="EAF2ED"/>
          </a:solidFill>
          <a:ln w="12700">
            <a:solidFill>
              <a:srgbClr val="EAF2ED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4" name="Shape 11"/>
          <p:cNvSpPr/>
          <p:nvPr/>
        </p:nvSpPr>
        <p:spPr>
          <a:xfrm>
            <a:off x="6278880" y="1889760"/>
            <a:ext cx="5303520" cy="633984"/>
          </a:xfrm>
          <a:prstGeom prst="rect">
            <a:avLst/>
          </a:prstGeom>
          <a:solidFill>
            <a:srgbClr val="006559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950720"/>
            <a:ext cx="463296" cy="463296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6949440" y="1889760"/>
            <a:ext cx="451104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 ·  Stay Connected</a:t>
            </a:r>
            <a:endParaRPr lang="en-US" dirty="0"/>
          </a:p>
        </p:txBody>
      </p:sp>
      <p:sp>
        <p:nvSpPr>
          <p:cNvPr id="17" name="Text 13"/>
          <p:cNvSpPr/>
          <p:nvPr/>
        </p:nvSpPr>
        <p:spPr>
          <a:xfrm>
            <a:off x="6461760" y="2621280"/>
            <a:ext cx="499872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Isolation is easy in stressful times — but connection matters.</a:t>
            </a:r>
            <a:endParaRPr lang="en-US" sz="1667" dirty="0"/>
          </a:p>
        </p:txBody>
      </p:sp>
      <p:sp>
        <p:nvSpPr>
          <p:cNvPr id="18" name="Text 14"/>
          <p:cNvSpPr/>
          <p:nvPr/>
        </p:nvSpPr>
        <p:spPr>
          <a:xfrm>
            <a:off x="6461760" y="3316224"/>
            <a:ext cx="49987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 a short message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a quick phone call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how your day went</a:t>
            </a:r>
            <a:endParaRPr lang="en-US" sz="1667" dirty="0"/>
          </a:p>
        </p:txBody>
      </p:sp>
      <p:sp>
        <p:nvSpPr>
          <p:cNvPr id="19" name="Text 15"/>
          <p:cNvSpPr/>
          <p:nvPr/>
        </p:nvSpPr>
        <p:spPr>
          <a:xfrm>
            <a:off x="6461760" y="4876800"/>
            <a:ext cx="4998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67" i="1" dirty="0">
                <a:solidFill>
                  <a:srgbClr val="3D6B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Sometimes just knowing</a:t>
            </a:r>
            <a:endParaRPr lang="en-US" sz="1667" dirty="0"/>
          </a:p>
          <a:p>
            <a:r>
              <a:rPr lang="en-US" sz="1667" i="1" dirty="0">
                <a:solidFill>
                  <a:srgbClr val="3D6B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someone is there makes a difference.</a:t>
            </a:r>
            <a:endParaRPr lang="en-US" sz="1667" dirty="0"/>
          </a:p>
        </p:txBody>
      </p:sp>
      <p:sp>
        <p:nvSpPr>
          <p:cNvPr id="20" name="Shape 16"/>
          <p:cNvSpPr/>
          <p:nvPr/>
        </p:nvSpPr>
        <p:spPr>
          <a:xfrm>
            <a:off x="0" y="6425184"/>
            <a:ext cx="12192000" cy="432816"/>
          </a:xfrm>
          <a:prstGeom prst="rect">
            <a:avLst/>
          </a:prstGeom>
          <a:solidFill>
            <a:srgbClr val="1F6666"/>
          </a:solidFill>
          <a:ln w="12700">
            <a:solidFill>
              <a:srgbClr val="1F6666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22" name="Shape 0">
            <a:extLst>
              <a:ext uri="{FF2B5EF4-FFF2-40B4-BE49-F238E27FC236}">
                <a16:creationId xmlns:a16="http://schemas.microsoft.com/office/drawing/2014/main" id="{B2B1E7CC-FE3E-48A9-A043-28544CC7CE83}"/>
              </a:ext>
            </a:extLst>
          </p:cNvPr>
          <p:cNvSpPr/>
          <p:nvPr/>
        </p:nvSpPr>
        <p:spPr>
          <a:xfrm>
            <a:off x="609600" y="268224"/>
            <a:ext cx="2926080" cy="341376"/>
          </a:xfrm>
          <a:prstGeom prst="rect">
            <a:avLst/>
          </a:prstGeom>
          <a:solidFill>
            <a:srgbClr val="006559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639F5B6D-3124-4C38-8303-9974FFAF6F94}"/>
              </a:ext>
            </a:extLst>
          </p:cNvPr>
          <p:cNvSpPr/>
          <p:nvPr/>
        </p:nvSpPr>
        <p:spPr>
          <a:xfrm>
            <a:off x="731520" y="268224"/>
            <a:ext cx="280416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33" b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DAILY HABITS </a:t>
            </a:r>
            <a:endParaRPr lang="en-US" sz="1133" dirty="0"/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6F5FA273-0197-48D8-968E-A28300E532C0}"/>
              </a:ext>
            </a:extLst>
          </p:cNvPr>
          <p:cNvSpPr/>
          <p:nvPr/>
        </p:nvSpPr>
        <p:spPr>
          <a:xfrm>
            <a:off x="1798320" y="6464808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AKSOB, Lebanese American University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09600" y="755904"/>
            <a:ext cx="109728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733" b="1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 Mindful Habits  ·  5 and 6</a:t>
            </a:r>
            <a:endParaRPr lang="en-US" sz="3733" dirty="0"/>
          </a:p>
        </p:txBody>
      </p:sp>
      <p:sp>
        <p:nvSpPr>
          <p:cNvPr id="5" name="Shape 3"/>
          <p:cNvSpPr/>
          <p:nvPr/>
        </p:nvSpPr>
        <p:spPr>
          <a:xfrm>
            <a:off x="609600" y="1731264"/>
            <a:ext cx="10972800" cy="36576"/>
          </a:xfrm>
          <a:prstGeom prst="rect">
            <a:avLst/>
          </a:prstGeom>
          <a:solidFill>
            <a:srgbClr val="006559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6" name="Shape 4"/>
          <p:cNvSpPr/>
          <p:nvPr/>
        </p:nvSpPr>
        <p:spPr>
          <a:xfrm>
            <a:off x="609600" y="1889760"/>
            <a:ext cx="5303520" cy="4145280"/>
          </a:xfrm>
          <a:prstGeom prst="rect">
            <a:avLst/>
          </a:prstGeom>
          <a:solidFill>
            <a:srgbClr val="E8F5F5"/>
          </a:solidFill>
          <a:ln w="12700">
            <a:solidFill>
              <a:srgbClr val="E8F5F5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7" name="Shape 5"/>
          <p:cNvSpPr/>
          <p:nvPr/>
        </p:nvSpPr>
        <p:spPr>
          <a:xfrm>
            <a:off x="609600" y="1889760"/>
            <a:ext cx="5303520" cy="633984"/>
          </a:xfrm>
          <a:prstGeom prst="rect">
            <a:avLst/>
          </a:prstGeom>
          <a:solidFill>
            <a:srgbClr val="2E8B8B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950720"/>
            <a:ext cx="463296" cy="46329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80160" y="1889760"/>
            <a:ext cx="451104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 ·  Move the Body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792480" y="2621280"/>
            <a:ext cx="49987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Movement supports emotional balance.</a:t>
            </a:r>
            <a:endParaRPr lang="en-US" sz="1667" dirty="0"/>
          </a:p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need for intense exercise:</a:t>
            </a:r>
            <a:endParaRPr lang="en-US" sz="1667" dirty="0"/>
          </a:p>
        </p:txBody>
      </p:sp>
      <p:sp>
        <p:nvSpPr>
          <p:cNvPr id="11" name="Text 8"/>
          <p:cNvSpPr/>
          <p:nvPr/>
        </p:nvSpPr>
        <p:spPr>
          <a:xfrm>
            <a:off x="792480" y="3438144"/>
            <a:ext cx="4998720" cy="1341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Stretch at home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 a short walk outside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 exercise or gym</a:t>
            </a:r>
            <a:endParaRPr lang="en-US" sz="1667" dirty="0"/>
          </a:p>
        </p:txBody>
      </p:sp>
      <p:sp>
        <p:nvSpPr>
          <p:cNvPr id="12" name="Text 9"/>
          <p:cNvSpPr/>
          <p:nvPr/>
        </p:nvSpPr>
        <p:spPr>
          <a:xfrm>
            <a:off x="792480" y="4876800"/>
            <a:ext cx="4998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67" i="1" dirty="0">
                <a:solidFill>
                  <a:srgbClr val="1F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 10–15 minutes can help</a:t>
            </a:r>
            <a:endParaRPr lang="en-US" sz="1667" dirty="0"/>
          </a:p>
          <a:p>
            <a:r>
              <a:rPr lang="en-US" sz="1667" i="1" dirty="0">
                <a:solidFill>
                  <a:srgbClr val="1F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mind reset.</a:t>
            </a:r>
            <a:endParaRPr lang="en-US" sz="1667" dirty="0"/>
          </a:p>
        </p:txBody>
      </p:sp>
      <p:sp>
        <p:nvSpPr>
          <p:cNvPr id="13" name="Shape 10"/>
          <p:cNvSpPr/>
          <p:nvPr/>
        </p:nvSpPr>
        <p:spPr>
          <a:xfrm>
            <a:off x="6278880" y="1889760"/>
            <a:ext cx="5303520" cy="4145280"/>
          </a:xfrm>
          <a:prstGeom prst="rect">
            <a:avLst/>
          </a:prstGeom>
          <a:solidFill>
            <a:srgbClr val="EAF2ED"/>
          </a:solidFill>
          <a:ln w="12700">
            <a:solidFill>
              <a:srgbClr val="EAF2ED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4" name="Shape 11"/>
          <p:cNvSpPr/>
          <p:nvPr/>
        </p:nvSpPr>
        <p:spPr>
          <a:xfrm>
            <a:off x="6278880" y="1889760"/>
            <a:ext cx="5303520" cy="633984"/>
          </a:xfrm>
          <a:prstGeom prst="rect">
            <a:avLst/>
          </a:prstGeom>
          <a:solidFill>
            <a:srgbClr val="006559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950720"/>
            <a:ext cx="463296" cy="463296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6949440" y="1889760"/>
            <a:ext cx="451104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 ·  Be Kind to Yourself</a:t>
            </a:r>
            <a:endParaRPr lang="en-US" dirty="0"/>
          </a:p>
        </p:txBody>
      </p:sp>
      <p:sp>
        <p:nvSpPr>
          <p:cNvPr id="17" name="Text 13"/>
          <p:cNvSpPr/>
          <p:nvPr/>
        </p:nvSpPr>
        <p:spPr>
          <a:xfrm>
            <a:off x="6461760" y="2621280"/>
            <a:ext cx="4998720" cy="3230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is easy to judge ourselves harshly in difficult times.</a:t>
            </a:r>
            <a:endParaRPr lang="en-US" sz="1667" dirty="0"/>
          </a:p>
          <a:p>
            <a:endParaRPr lang="en-US" sz="1667" dirty="0"/>
          </a:p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Mindfulness is not about being perfect.</a:t>
            </a:r>
            <a:endParaRPr lang="en-US" sz="1667" dirty="0"/>
          </a:p>
          <a:p>
            <a:endParaRPr lang="en-US" sz="1667" dirty="0"/>
          </a:p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is about meeting your experience with awareness and kindness.</a:t>
            </a:r>
            <a:endParaRPr lang="en-US" sz="1667" dirty="0"/>
          </a:p>
          <a:p>
            <a:endParaRPr lang="en-US" sz="1667" dirty="0"/>
          </a:p>
          <a:p>
            <a:r>
              <a:rPr lang="en-US" sz="1667" b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 days will be easier than others.</a:t>
            </a:r>
            <a:endParaRPr lang="en-US" sz="1667" dirty="0">
              <a:solidFill>
                <a:srgbClr val="006559"/>
              </a:solidFill>
            </a:endParaRPr>
          </a:p>
          <a:p>
            <a:r>
              <a:rPr lang="en-US" sz="1667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That is normal.</a:t>
            </a:r>
            <a:endParaRPr lang="en-US" sz="1667" dirty="0"/>
          </a:p>
        </p:txBody>
      </p:sp>
      <p:sp>
        <p:nvSpPr>
          <p:cNvPr id="18" name="Shape 14"/>
          <p:cNvSpPr/>
          <p:nvPr/>
        </p:nvSpPr>
        <p:spPr>
          <a:xfrm>
            <a:off x="0" y="6425184"/>
            <a:ext cx="12192000" cy="432816"/>
          </a:xfrm>
          <a:prstGeom prst="rect">
            <a:avLst/>
          </a:prstGeom>
          <a:solidFill>
            <a:srgbClr val="1F6666"/>
          </a:solidFill>
          <a:ln w="12700">
            <a:solidFill>
              <a:srgbClr val="1F6666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20" name="Shape 0">
            <a:extLst>
              <a:ext uri="{FF2B5EF4-FFF2-40B4-BE49-F238E27FC236}">
                <a16:creationId xmlns:a16="http://schemas.microsoft.com/office/drawing/2014/main" id="{D1533DC1-60E2-47FD-B5F4-B8C6F60FEC92}"/>
              </a:ext>
            </a:extLst>
          </p:cNvPr>
          <p:cNvSpPr/>
          <p:nvPr/>
        </p:nvSpPr>
        <p:spPr>
          <a:xfrm>
            <a:off x="609600" y="268224"/>
            <a:ext cx="2926080" cy="341376"/>
          </a:xfrm>
          <a:prstGeom prst="rect">
            <a:avLst/>
          </a:prstGeom>
          <a:solidFill>
            <a:srgbClr val="006559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834A7743-0FC6-47C6-9D22-2BAB64F7E2E8}"/>
              </a:ext>
            </a:extLst>
          </p:cNvPr>
          <p:cNvSpPr/>
          <p:nvPr/>
        </p:nvSpPr>
        <p:spPr>
          <a:xfrm>
            <a:off x="731520" y="268224"/>
            <a:ext cx="280416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33" b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DAILY HABITS </a:t>
            </a:r>
            <a:endParaRPr lang="en-US" sz="1133" dirty="0"/>
          </a:p>
        </p:txBody>
      </p:sp>
      <p:sp>
        <p:nvSpPr>
          <p:cNvPr id="22" name="Text 22">
            <a:extLst>
              <a:ext uri="{FF2B5EF4-FFF2-40B4-BE49-F238E27FC236}">
                <a16:creationId xmlns:a16="http://schemas.microsoft.com/office/drawing/2014/main" id="{28499203-45C4-4B2D-9FD1-F872DB480F69}"/>
              </a:ext>
            </a:extLst>
          </p:cNvPr>
          <p:cNvSpPr/>
          <p:nvPr/>
        </p:nvSpPr>
        <p:spPr>
          <a:xfrm>
            <a:off x="1798320" y="6464808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AKSOB, Lebanese American University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4E924399-AB13-C473-C473-F6420F2074C9}"/>
              </a:ext>
            </a:extLst>
          </p:cNvPr>
          <p:cNvSpPr/>
          <p:nvPr/>
        </p:nvSpPr>
        <p:spPr>
          <a:xfrm>
            <a:off x="1981200" y="1241298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 Steps Matter</a:t>
            </a:r>
            <a:endParaRPr lang="en-US" sz="4000" dirty="0">
              <a:solidFill>
                <a:srgbClr val="006559"/>
              </a:solidFill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A871961-0AB3-ACF8-2A1D-38C82EFA6F1A}"/>
              </a:ext>
            </a:extLst>
          </p:cNvPr>
          <p:cNvSpPr/>
          <p:nvPr/>
        </p:nvSpPr>
        <p:spPr>
          <a:xfrm>
            <a:off x="4267200" y="2295144"/>
            <a:ext cx="3657600" cy="36576"/>
          </a:xfrm>
          <a:prstGeom prst="rect">
            <a:avLst/>
          </a:prstGeom>
          <a:solidFill>
            <a:srgbClr val="006559"/>
          </a:solidFill>
          <a:ln w="12700">
            <a:solidFill>
              <a:srgbClr val="158F7E"/>
            </a:solidFill>
            <a:prstDash val="soli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1EDF4ED-92AE-6723-2660-7302AB56F4BC}"/>
              </a:ext>
            </a:extLst>
          </p:cNvPr>
          <p:cNvSpPr/>
          <p:nvPr/>
        </p:nvSpPr>
        <p:spPr>
          <a:xfrm>
            <a:off x="1981200" y="2416302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None of these habits need to be done perfectly.</a:t>
            </a:r>
            <a:endParaRPr lang="en-US" sz="1500" dirty="0">
              <a:solidFill>
                <a:srgbClr val="006559"/>
              </a:solidFill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FD2AD9E2-27CF-47A2-0C29-9C1DDD5B9DBF}"/>
              </a:ext>
            </a:extLst>
          </p:cNvPr>
          <p:cNvSpPr/>
          <p:nvPr/>
        </p:nvSpPr>
        <p:spPr>
          <a:xfrm>
            <a:off x="1981200" y="2915793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 small moments of awareness can help restore balance.</a:t>
            </a:r>
            <a:endParaRPr lang="en-US" sz="1500" dirty="0">
              <a:solidFill>
                <a:srgbClr val="006559"/>
              </a:solidFill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3E1A410-3A87-795B-C714-D819A043A05B}"/>
              </a:ext>
            </a:extLst>
          </p:cNvPr>
          <p:cNvSpPr/>
          <p:nvPr/>
        </p:nvSpPr>
        <p:spPr>
          <a:xfrm>
            <a:off x="1981200" y="3346704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small islands of awareness during the day —</a:t>
            </a:r>
            <a:endParaRPr lang="en-US" sz="1500" dirty="0">
              <a:solidFill>
                <a:srgbClr val="006559"/>
              </a:solidFill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76075686-BA15-87DA-D182-B01E6D02F893}"/>
              </a:ext>
            </a:extLst>
          </p:cNvPr>
          <p:cNvSpPr/>
          <p:nvPr/>
        </p:nvSpPr>
        <p:spPr>
          <a:xfrm>
            <a:off x="1981200" y="387477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i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pause, breathe, reconnect.</a:t>
            </a:r>
            <a:endParaRPr lang="en-US" dirty="0">
              <a:solidFill>
                <a:srgbClr val="006559"/>
              </a:solidFill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F1419239-BFB8-672C-A846-816551EF1ADE}"/>
              </a:ext>
            </a:extLst>
          </p:cNvPr>
          <p:cNvSpPr/>
          <p:nvPr/>
        </p:nvSpPr>
        <p:spPr>
          <a:xfrm>
            <a:off x="1981200" y="4402836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 time, these small moments help you navigate</a:t>
            </a:r>
            <a:endParaRPr lang="en-US" sz="1500" dirty="0">
              <a:solidFill>
                <a:srgbClr val="006559"/>
              </a:solidFill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D7295201-7FB9-3868-544F-594EA4DFF375}"/>
              </a:ext>
            </a:extLst>
          </p:cNvPr>
          <p:cNvSpPr/>
          <p:nvPr/>
        </p:nvSpPr>
        <p:spPr>
          <a:xfrm>
            <a:off x="1981200" y="4874895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i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difficult periods with more steadiness.</a:t>
            </a:r>
            <a:endParaRPr lang="en-US" dirty="0">
              <a:solidFill>
                <a:srgbClr val="006559"/>
              </a:solidFill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6DEA3C6A-8331-EF6C-74E3-166B9AE08AEF}"/>
              </a:ext>
            </a:extLst>
          </p:cNvPr>
          <p:cNvSpPr/>
          <p:nvPr/>
        </p:nvSpPr>
        <p:spPr>
          <a:xfrm>
            <a:off x="0" y="6281928"/>
            <a:ext cx="12192000" cy="576072"/>
          </a:xfrm>
          <a:prstGeom prst="rect">
            <a:avLst/>
          </a:prstGeom>
          <a:solidFill>
            <a:srgbClr val="1F6666"/>
          </a:solidFill>
          <a:ln w="12700">
            <a:solidFill>
              <a:srgbClr val="1F6666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4" name="Text 22">
            <a:extLst>
              <a:ext uri="{FF2B5EF4-FFF2-40B4-BE49-F238E27FC236}">
                <a16:creationId xmlns:a16="http://schemas.microsoft.com/office/drawing/2014/main" id="{2DBB9C63-7403-4E61-9D71-3BB7651A4315}"/>
              </a:ext>
            </a:extLst>
          </p:cNvPr>
          <p:cNvSpPr/>
          <p:nvPr/>
        </p:nvSpPr>
        <p:spPr>
          <a:xfrm>
            <a:off x="1798320" y="6464808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AKSOB, Lebanese American University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746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9600" y="268224"/>
            <a:ext cx="2926080" cy="341376"/>
          </a:xfrm>
          <a:prstGeom prst="rect">
            <a:avLst/>
          </a:prstGeom>
          <a:solidFill>
            <a:srgbClr val="006559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3" name="Text 1"/>
          <p:cNvSpPr/>
          <p:nvPr/>
        </p:nvSpPr>
        <p:spPr>
          <a:xfrm>
            <a:off x="609600" y="268224"/>
            <a:ext cx="29260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133" dirty="0"/>
          </a:p>
        </p:txBody>
      </p:sp>
      <p:sp>
        <p:nvSpPr>
          <p:cNvPr id="4" name="Text 2"/>
          <p:cNvSpPr/>
          <p:nvPr/>
        </p:nvSpPr>
        <p:spPr>
          <a:xfrm>
            <a:off x="609600" y="755904"/>
            <a:ext cx="109728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733" b="1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Are Not Alone</a:t>
            </a:r>
            <a:endParaRPr lang="en-US" sz="3733" dirty="0"/>
          </a:p>
        </p:txBody>
      </p:sp>
      <p:sp>
        <p:nvSpPr>
          <p:cNvPr id="5" name="Shape 3"/>
          <p:cNvSpPr/>
          <p:nvPr/>
        </p:nvSpPr>
        <p:spPr>
          <a:xfrm>
            <a:off x="609600" y="1731264"/>
            <a:ext cx="10972800" cy="36576"/>
          </a:xfrm>
          <a:prstGeom prst="rect">
            <a:avLst/>
          </a:prstGeom>
          <a:solidFill>
            <a:srgbClr val="2E8B8B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6" name="Text 4"/>
          <p:cNvSpPr/>
          <p:nvPr/>
        </p:nvSpPr>
        <p:spPr>
          <a:xfrm>
            <a:off x="609600" y="1889760"/>
            <a:ext cx="10972800" cy="1036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733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practices support your well-being, but they are not a substitute for professional help.</a:t>
            </a:r>
            <a:endParaRPr lang="en-US" sz="1733" dirty="0"/>
          </a:p>
          <a:p>
            <a:r>
              <a:rPr lang="en-US" sz="1733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experience persistent sadness, anxiety, or thoughts of harming yourself, please reach out.</a:t>
            </a:r>
            <a:endParaRPr lang="en-US" sz="1733" dirty="0"/>
          </a:p>
        </p:txBody>
      </p:sp>
      <p:sp>
        <p:nvSpPr>
          <p:cNvPr id="7" name="Shape 5"/>
          <p:cNvSpPr/>
          <p:nvPr/>
        </p:nvSpPr>
        <p:spPr>
          <a:xfrm>
            <a:off x="609600" y="2897632"/>
            <a:ext cx="10972800" cy="1463040"/>
          </a:xfrm>
          <a:prstGeom prst="rect">
            <a:avLst/>
          </a:prstGeom>
          <a:solidFill>
            <a:srgbClr val="E8F5F5"/>
          </a:solidFill>
          <a:ln w="1905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8" name="Text 6"/>
          <p:cNvSpPr/>
          <p:nvPr/>
        </p:nvSpPr>
        <p:spPr>
          <a:xfrm>
            <a:off x="853440" y="3145536"/>
            <a:ext cx="1048512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00" b="1" dirty="0">
                <a:solidFill>
                  <a:srgbClr val="1F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Counseling Services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853440" y="3633216"/>
            <a:ext cx="1048512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733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/>
              </a:rPr>
              <a:t>https://www.lau.edu.lb/experience/counseling/</a:t>
            </a:r>
            <a:endParaRPr lang="en-US" sz="1733" i="1" dirty="0">
              <a:solidFill>
                <a:srgbClr val="66666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ctr"/>
            <a:endParaRPr lang="en-US" sz="1733" dirty="0"/>
          </a:p>
        </p:txBody>
      </p:sp>
      <p:sp>
        <p:nvSpPr>
          <p:cNvPr id="10" name="Text 8"/>
          <p:cNvSpPr/>
          <p:nvPr/>
        </p:nvSpPr>
        <p:spPr>
          <a:xfrm>
            <a:off x="609600" y="4693920"/>
            <a:ext cx="1097280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i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Seeking help is a responsible and positive step.</a:t>
            </a:r>
            <a:endParaRPr lang="en-US" sz="1600" dirty="0">
              <a:solidFill>
                <a:srgbClr val="006559"/>
              </a:solidFill>
            </a:endParaRPr>
          </a:p>
        </p:txBody>
      </p:sp>
      <p:sp>
        <p:nvSpPr>
          <p:cNvPr id="11" name="Shape 9"/>
          <p:cNvSpPr/>
          <p:nvPr/>
        </p:nvSpPr>
        <p:spPr>
          <a:xfrm>
            <a:off x="609600" y="5218176"/>
            <a:ext cx="10972800" cy="48768"/>
          </a:xfrm>
          <a:prstGeom prst="rect">
            <a:avLst/>
          </a:prstGeom>
          <a:solidFill>
            <a:srgbClr val="2E8B8B">
              <a:alpha val="60000"/>
            </a:srgbClr>
          </a:solidFill>
          <a:ln w="12700">
            <a:solidFill>
              <a:srgbClr val="2E8B8B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2" name="Text 10"/>
          <p:cNvSpPr/>
          <p:nvPr/>
        </p:nvSpPr>
        <p:spPr>
          <a:xfrm>
            <a:off x="609600" y="536448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David Matta, </a:t>
            </a:r>
            <a:r>
              <a:rPr lang="en-US" sz="16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Mindfulness Practitioner and Teacher 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0" y="6425184"/>
            <a:ext cx="12192000" cy="432816"/>
          </a:xfrm>
          <a:prstGeom prst="rect">
            <a:avLst/>
          </a:prstGeom>
          <a:solidFill>
            <a:srgbClr val="1F6666"/>
          </a:solidFill>
          <a:ln w="12700">
            <a:solidFill>
              <a:srgbClr val="1F6666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22E7BD-903A-40BF-AC8B-0BDBD1DDEAAC}"/>
              </a:ext>
            </a:extLst>
          </p:cNvPr>
          <p:cNvSpPr txBox="1"/>
          <p:nvPr/>
        </p:nvSpPr>
        <p:spPr>
          <a:xfrm>
            <a:off x="3989109" y="5711093"/>
            <a:ext cx="421378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n-US" sz="1100" dirty="0">
                <a:solidFill>
                  <a:srgbClr val="666666"/>
                </a:solidFill>
                <a:latin typeface="Calibri" pitchFamily="34" charset="0"/>
                <a:cs typeface="Calibri" pitchFamily="34" charset="-120"/>
              </a:rPr>
              <a:t>Executive Director of Executive Education and Career Management Services at AKSOB, LAU</a:t>
            </a:r>
          </a:p>
          <a:p>
            <a:pPr algn="ctr"/>
            <a:r>
              <a:rPr lang="en-US" sz="1100" dirty="0">
                <a:solidFill>
                  <a:srgbClr val="666666"/>
                </a:solidFill>
                <a:latin typeface="Calibri" pitchFamily="34" charset="0"/>
                <a:cs typeface="Calibri" pitchFamily="34" charset="-120"/>
              </a:rPr>
              <a:t>President, Lebanese Mindfulness Association </a:t>
            </a:r>
          </a:p>
        </p:txBody>
      </p:sp>
      <p:sp>
        <p:nvSpPr>
          <p:cNvPr id="16" name="Text 22">
            <a:extLst>
              <a:ext uri="{FF2B5EF4-FFF2-40B4-BE49-F238E27FC236}">
                <a16:creationId xmlns:a16="http://schemas.microsoft.com/office/drawing/2014/main" id="{846B87A0-DEA0-43B4-9611-60373875AE36}"/>
              </a:ext>
            </a:extLst>
          </p:cNvPr>
          <p:cNvSpPr/>
          <p:nvPr/>
        </p:nvSpPr>
        <p:spPr>
          <a:xfrm>
            <a:off x="1798320" y="6464808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AKSOB, Lebanese American University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21920"/>
            <a:ext cx="2438400" cy="6339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600" y="2194560"/>
            <a:ext cx="8534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5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lang="en-US" sz="5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09600" y="3474720"/>
            <a:ext cx="10363200" cy="0"/>
          </a:xfrm>
          <a:prstGeom prst="line">
            <a:avLst/>
          </a:prstGeom>
          <a:noFill/>
          <a:ln w="1270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6" name="Text 3"/>
          <p:cNvSpPr/>
          <p:nvPr/>
        </p:nvSpPr>
        <p:spPr>
          <a:xfrm>
            <a:off x="609600" y="4206240"/>
            <a:ext cx="9753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With appreciation to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the Lebanese Mindfulness Association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for their support of this initiative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and for providing the guided practice and resources</a:t>
            </a:r>
          </a:p>
        </p:txBody>
      </p:sp>
      <p:sp>
        <p:nvSpPr>
          <p:cNvPr id="7" name="Text 4"/>
          <p:cNvSpPr/>
          <p:nvPr/>
        </p:nvSpPr>
        <p:spPr>
          <a:xfrm>
            <a:off x="609600" y="5120640"/>
            <a:ext cx="975360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467" i="1" dirty="0">
                <a:solidFill>
                  <a:srgbClr val="C49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www.mindfullebanon.com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1A067FDF-81E1-6E19-6AC0-63CD9734D7EE}"/>
              </a:ext>
            </a:extLst>
          </p:cNvPr>
          <p:cNvSpPr/>
          <p:nvPr/>
        </p:nvSpPr>
        <p:spPr>
          <a:xfrm>
            <a:off x="1243584" y="784010"/>
            <a:ext cx="3013862" cy="292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036F9BDE-4E61-AEB2-60A0-2913D54EC92A}"/>
              </a:ext>
            </a:extLst>
          </p:cNvPr>
          <p:cNvSpPr/>
          <p:nvPr/>
        </p:nvSpPr>
        <p:spPr>
          <a:xfrm>
            <a:off x="1243584" y="1149770"/>
            <a:ext cx="11301984" cy="73061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Are Not Alone</a:t>
            </a:r>
            <a:endParaRPr lang="en-US" sz="3200" dirty="0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28B9A5D3-A113-1012-7CA0-F8F3CFFCBDB4}"/>
              </a:ext>
            </a:extLst>
          </p:cNvPr>
          <p:cNvSpPr/>
          <p:nvPr/>
        </p:nvSpPr>
        <p:spPr>
          <a:xfrm>
            <a:off x="640080" y="1927008"/>
            <a:ext cx="11301984" cy="45719"/>
          </a:xfrm>
          <a:prstGeom prst="rect">
            <a:avLst/>
          </a:prstGeom>
          <a:solidFill>
            <a:srgbClr val="006559"/>
          </a:solidFill>
          <a:ln w="12700">
            <a:solidFill>
              <a:srgbClr val="006559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AEEF5D4C-A22B-06AC-AA34-BC06B59AEB83}"/>
              </a:ext>
            </a:extLst>
          </p:cNvPr>
          <p:cNvSpPr/>
          <p:nvPr/>
        </p:nvSpPr>
        <p:spPr>
          <a:xfrm>
            <a:off x="850392" y="1940426"/>
            <a:ext cx="7516369" cy="9393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Many of you are studying from home or from temporary places.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 of you may be dealing with uncertainty, displacement, or stress.</a:t>
            </a:r>
            <a:endParaRPr lang="en-US" sz="160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AC3C44E3-CB66-F7C7-9BFC-D766CED31EBB}"/>
              </a:ext>
            </a:extLst>
          </p:cNvPr>
          <p:cNvSpPr/>
          <p:nvPr/>
        </p:nvSpPr>
        <p:spPr>
          <a:xfrm>
            <a:off x="891235" y="3171089"/>
            <a:ext cx="7283501" cy="62623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times like these, it is </a:t>
            </a:r>
            <a:r>
              <a:rPr lang="en-US" sz="1600" b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normal</a:t>
            </a:r>
            <a:r>
              <a:rPr lang="en-US" sz="16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 feel distracted, tired, tense, or emotionally unsettled.</a:t>
            </a:r>
            <a:endParaRPr lang="en-US" sz="160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F024B15A-A003-9D92-AA8F-9C4F301B5128}"/>
              </a:ext>
            </a:extLst>
          </p:cNvPr>
          <p:cNvSpPr/>
          <p:nvPr/>
        </p:nvSpPr>
        <p:spPr>
          <a:xfrm>
            <a:off x="846735" y="4391263"/>
            <a:ext cx="7516368" cy="62623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trying to solve everything — sometimes the most helpful step is simply to pause.</a:t>
            </a:r>
            <a:endParaRPr lang="en-US" sz="1600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9262FCFD-FCB8-54AA-49E4-0DD64AA8B6E3}"/>
              </a:ext>
            </a:extLst>
          </p:cNvPr>
          <p:cNvSpPr/>
          <p:nvPr/>
        </p:nvSpPr>
        <p:spPr>
          <a:xfrm>
            <a:off x="8174736" y="2152072"/>
            <a:ext cx="3767328" cy="3339933"/>
          </a:xfrm>
          <a:prstGeom prst="rect">
            <a:avLst/>
          </a:prstGeom>
          <a:solidFill>
            <a:srgbClr val="E8F5F5"/>
          </a:solidFill>
          <a:ln w="12700">
            <a:solidFill>
              <a:srgbClr val="E8F5F5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2CCB798A-A767-6557-5203-7BCEC656FAA4}"/>
              </a:ext>
            </a:extLst>
          </p:cNvPr>
          <p:cNvSpPr/>
          <p:nvPr/>
        </p:nvSpPr>
        <p:spPr>
          <a:xfrm>
            <a:off x="8363102" y="2977403"/>
            <a:ext cx="3390595" cy="156559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i="1" dirty="0">
                <a:solidFill>
                  <a:srgbClr val="1F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"The most helpful step</a:t>
            </a:r>
            <a:endParaRPr lang="en-US" dirty="0"/>
          </a:p>
          <a:p>
            <a:pPr marL="0" indent="0" algn="ctr">
              <a:buNone/>
            </a:pPr>
            <a:r>
              <a:rPr lang="en-US" b="1" i="1" dirty="0">
                <a:solidFill>
                  <a:srgbClr val="1F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simply to pause."</a:t>
            </a:r>
            <a:endParaRPr lang="en-US" dirty="0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06704FB3-8D78-50FF-F260-C01C8E51B792}"/>
              </a:ext>
            </a:extLst>
          </p:cNvPr>
          <p:cNvSpPr/>
          <p:nvPr/>
        </p:nvSpPr>
        <p:spPr>
          <a:xfrm>
            <a:off x="-50597" y="6458792"/>
            <a:ext cx="11804294" cy="313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AKSOB, Lebanese American University</a:t>
            </a:r>
            <a:endParaRPr lang="en-US" sz="1200" dirty="0"/>
          </a:p>
        </p:txBody>
      </p:sp>
      <p:sp>
        <p:nvSpPr>
          <p:cNvPr id="13" name="Shape 0">
            <a:extLst>
              <a:ext uri="{FF2B5EF4-FFF2-40B4-BE49-F238E27FC236}">
                <a16:creationId xmlns:a16="http://schemas.microsoft.com/office/drawing/2014/main" id="{F6120456-8A5E-4E12-977E-62513B188797}"/>
              </a:ext>
            </a:extLst>
          </p:cNvPr>
          <p:cNvSpPr/>
          <p:nvPr/>
        </p:nvSpPr>
        <p:spPr>
          <a:xfrm>
            <a:off x="395083" y="902488"/>
            <a:ext cx="3013862" cy="292244"/>
          </a:xfrm>
          <a:prstGeom prst="rect">
            <a:avLst/>
          </a:prstGeom>
          <a:solidFill>
            <a:srgbClr val="006559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>
            <a:extLst>
              <a:ext uri="{FF2B5EF4-FFF2-40B4-BE49-F238E27FC236}">
                <a16:creationId xmlns:a16="http://schemas.microsoft.com/office/drawing/2014/main" id="{99626DFC-E7B3-84DD-9FB7-78B441A7FECD}"/>
              </a:ext>
            </a:extLst>
          </p:cNvPr>
          <p:cNvSpPr/>
          <p:nvPr/>
        </p:nvSpPr>
        <p:spPr>
          <a:xfrm>
            <a:off x="548640" y="1207008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This Practice Is For</a:t>
            </a:r>
            <a:endParaRPr lang="en-US" sz="2800" dirty="0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1BB9A07C-DE8A-A750-65EE-0F02135FC803}"/>
              </a:ext>
            </a:extLst>
          </p:cNvPr>
          <p:cNvSpPr/>
          <p:nvPr/>
        </p:nvSpPr>
        <p:spPr>
          <a:xfrm>
            <a:off x="548640" y="1810512"/>
            <a:ext cx="8229600" cy="27432"/>
          </a:xfrm>
          <a:prstGeom prst="rect">
            <a:avLst/>
          </a:prstGeom>
          <a:solidFill>
            <a:srgbClr val="006559"/>
          </a:solidFill>
          <a:ln w="12700">
            <a:solidFill>
              <a:srgbClr val="006559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C67ACAE4-9260-2366-66DC-E76DF2A2EFDF}"/>
              </a:ext>
            </a:extLst>
          </p:cNvPr>
          <p:cNvSpPr/>
          <p:nvPr/>
        </p:nvSpPr>
        <p:spPr>
          <a:xfrm>
            <a:off x="841248" y="2176272"/>
            <a:ext cx="292608" cy="292608"/>
          </a:xfrm>
          <a:prstGeom prst="ellipse">
            <a:avLst/>
          </a:prstGeom>
          <a:solidFill>
            <a:srgbClr val="006559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3EE287DC-F166-4A75-A0E6-C7DD84BBDC22}"/>
              </a:ext>
            </a:extLst>
          </p:cNvPr>
          <p:cNvSpPr/>
          <p:nvPr/>
        </p:nvSpPr>
        <p:spPr>
          <a:xfrm>
            <a:off x="841248" y="2176272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2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47B80507-0B4A-8CA2-2D10-7F8BCCD470A4}"/>
              </a:ext>
            </a:extLst>
          </p:cNvPr>
          <p:cNvSpPr/>
          <p:nvPr/>
        </p:nvSpPr>
        <p:spPr>
          <a:xfrm>
            <a:off x="1252728" y="2130552"/>
            <a:ext cx="5120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Slow down and settle your breathing</a:t>
            </a:r>
            <a:endParaRPr lang="en-US" sz="1600" dirty="0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CBD4B1DC-73E5-1F30-0F47-3BA1961269A4}"/>
              </a:ext>
            </a:extLst>
          </p:cNvPr>
          <p:cNvSpPr/>
          <p:nvPr/>
        </p:nvSpPr>
        <p:spPr>
          <a:xfrm>
            <a:off x="841248" y="2916936"/>
            <a:ext cx="292608" cy="292608"/>
          </a:xfrm>
          <a:prstGeom prst="ellipse">
            <a:avLst/>
          </a:prstGeom>
          <a:solidFill>
            <a:srgbClr val="006559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B700B41D-6671-4D98-D6CD-A44A2FCDCCD4}"/>
              </a:ext>
            </a:extLst>
          </p:cNvPr>
          <p:cNvSpPr/>
          <p:nvPr/>
        </p:nvSpPr>
        <p:spPr>
          <a:xfrm>
            <a:off x="841248" y="2916936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200" dirty="0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AA81652E-03C6-C303-9BCE-5CD9B9863696}"/>
              </a:ext>
            </a:extLst>
          </p:cNvPr>
          <p:cNvSpPr/>
          <p:nvPr/>
        </p:nvSpPr>
        <p:spPr>
          <a:xfrm>
            <a:off x="1252728" y="2871216"/>
            <a:ext cx="5120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Calm your nervous system</a:t>
            </a:r>
            <a:endParaRPr lang="en-US" sz="1600" dirty="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FAA78DED-0E34-33C9-0BED-A1594594FEEF}"/>
              </a:ext>
            </a:extLst>
          </p:cNvPr>
          <p:cNvSpPr/>
          <p:nvPr/>
        </p:nvSpPr>
        <p:spPr>
          <a:xfrm>
            <a:off x="841248" y="3703320"/>
            <a:ext cx="292608" cy="292608"/>
          </a:xfrm>
          <a:prstGeom prst="ellipse">
            <a:avLst/>
          </a:prstGeom>
          <a:solidFill>
            <a:srgbClr val="006559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4B0CFCB9-A99B-26BC-9621-F22DE10AC132}"/>
              </a:ext>
            </a:extLst>
          </p:cNvPr>
          <p:cNvSpPr/>
          <p:nvPr/>
        </p:nvSpPr>
        <p:spPr>
          <a:xfrm>
            <a:off x="841248" y="3703320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200" dirty="0"/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3FED27FD-4017-7B86-6803-2C0742A8B6C7}"/>
              </a:ext>
            </a:extLst>
          </p:cNvPr>
          <p:cNvSpPr/>
          <p:nvPr/>
        </p:nvSpPr>
        <p:spPr>
          <a:xfrm>
            <a:off x="1252728" y="3657600"/>
            <a:ext cx="5120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mental overload</a:t>
            </a:r>
            <a:endParaRPr lang="en-US" sz="1600" dirty="0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E132378D-EB59-AB0A-C810-8A7614B28CE2}"/>
              </a:ext>
            </a:extLst>
          </p:cNvPr>
          <p:cNvSpPr/>
          <p:nvPr/>
        </p:nvSpPr>
        <p:spPr>
          <a:xfrm>
            <a:off x="841248" y="4443984"/>
            <a:ext cx="292608" cy="292608"/>
          </a:xfrm>
          <a:prstGeom prst="ellipse">
            <a:avLst/>
          </a:prstGeom>
          <a:solidFill>
            <a:srgbClr val="006559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8" name="Text 14">
            <a:extLst>
              <a:ext uri="{FF2B5EF4-FFF2-40B4-BE49-F238E27FC236}">
                <a16:creationId xmlns:a16="http://schemas.microsoft.com/office/drawing/2014/main" id="{4BD3FF56-43BB-76B7-5BE3-78FE73383636}"/>
              </a:ext>
            </a:extLst>
          </p:cNvPr>
          <p:cNvSpPr/>
          <p:nvPr/>
        </p:nvSpPr>
        <p:spPr>
          <a:xfrm>
            <a:off x="841248" y="4443984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200" dirty="0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971D68CA-D467-66D4-50F0-D3DEAFA0DF7A}"/>
              </a:ext>
            </a:extLst>
          </p:cNvPr>
          <p:cNvSpPr/>
          <p:nvPr/>
        </p:nvSpPr>
        <p:spPr>
          <a:xfrm>
            <a:off x="1252728" y="4407408"/>
            <a:ext cx="5120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Reconnect with the present moment</a:t>
            </a:r>
            <a:endParaRPr lang="en-US" sz="1600" dirty="0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D81AE171-9F55-1406-9C2D-101C6938F08F}"/>
              </a:ext>
            </a:extLst>
          </p:cNvPr>
          <p:cNvSpPr/>
          <p:nvPr/>
        </p:nvSpPr>
        <p:spPr>
          <a:xfrm>
            <a:off x="841248" y="5157216"/>
            <a:ext cx="292608" cy="292608"/>
          </a:xfrm>
          <a:prstGeom prst="ellipse">
            <a:avLst/>
          </a:prstGeom>
          <a:solidFill>
            <a:srgbClr val="006559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F5BE0B46-586A-3E40-0CB3-9213D5E85AD0}"/>
              </a:ext>
            </a:extLst>
          </p:cNvPr>
          <p:cNvSpPr/>
          <p:nvPr/>
        </p:nvSpPr>
        <p:spPr>
          <a:xfrm>
            <a:off x="841248" y="5157216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200" dirty="0"/>
          </a:p>
        </p:txBody>
      </p:sp>
      <p:sp>
        <p:nvSpPr>
          <p:cNvPr id="22" name="Text 18">
            <a:extLst>
              <a:ext uri="{FF2B5EF4-FFF2-40B4-BE49-F238E27FC236}">
                <a16:creationId xmlns:a16="http://schemas.microsoft.com/office/drawing/2014/main" id="{07F049D8-938A-6CF6-C78B-B3BFB60461F6}"/>
              </a:ext>
            </a:extLst>
          </p:cNvPr>
          <p:cNvSpPr/>
          <p:nvPr/>
        </p:nvSpPr>
        <p:spPr>
          <a:xfrm>
            <a:off x="1252728" y="5157216"/>
            <a:ext cx="5120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Regain enough clarity to continue your day</a:t>
            </a:r>
            <a:endParaRPr lang="en-US" sz="1600" dirty="0"/>
          </a:p>
        </p:txBody>
      </p:sp>
      <p:sp>
        <p:nvSpPr>
          <p:cNvPr id="27" name="Text 22">
            <a:extLst>
              <a:ext uri="{FF2B5EF4-FFF2-40B4-BE49-F238E27FC236}">
                <a16:creationId xmlns:a16="http://schemas.microsoft.com/office/drawing/2014/main" id="{CCA84732-7214-BD20-2E20-C74DF585A7AF}"/>
              </a:ext>
            </a:extLst>
          </p:cNvPr>
          <p:cNvSpPr/>
          <p:nvPr/>
        </p:nvSpPr>
        <p:spPr>
          <a:xfrm>
            <a:off x="1798320" y="6464808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AKSOB, Lebanese American University</a:t>
            </a:r>
            <a:endParaRPr lang="en-US" sz="1200" dirty="0"/>
          </a:p>
        </p:txBody>
      </p:sp>
      <p:sp>
        <p:nvSpPr>
          <p:cNvPr id="28" name="Shape 7">
            <a:extLst>
              <a:ext uri="{FF2B5EF4-FFF2-40B4-BE49-F238E27FC236}">
                <a16:creationId xmlns:a16="http://schemas.microsoft.com/office/drawing/2014/main" id="{16B10F66-F743-249B-5715-995F7EF48831}"/>
              </a:ext>
            </a:extLst>
          </p:cNvPr>
          <p:cNvSpPr/>
          <p:nvPr/>
        </p:nvSpPr>
        <p:spPr>
          <a:xfrm>
            <a:off x="8048244" y="2176272"/>
            <a:ext cx="3767328" cy="3339933"/>
          </a:xfrm>
          <a:prstGeom prst="rect">
            <a:avLst/>
          </a:prstGeom>
          <a:solidFill>
            <a:srgbClr val="E8F5F5"/>
          </a:solidFill>
          <a:ln w="12700">
            <a:solidFill>
              <a:srgbClr val="E8F5F5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 20">
            <a:extLst>
              <a:ext uri="{FF2B5EF4-FFF2-40B4-BE49-F238E27FC236}">
                <a16:creationId xmlns:a16="http://schemas.microsoft.com/office/drawing/2014/main" id="{B6D80AEF-A901-80CF-E726-DAAAE278CD5E}"/>
              </a:ext>
            </a:extLst>
          </p:cNvPr>
          <p:cNvSpPr/>
          <p:nvPr/>
        </p:nvSpPr>
        <p:spPr>
          <a:xfrm>
            <a:off x="8368284" y="2926080"/>
            <a:ext cx="3127248" cy="1947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i="1" dirty="0">
                <a:solidFill>
                  <a:srgbClr val="3D6B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experience needed.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rgbClr val="3D6B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no perfect way to do this.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rgbClr val="3D6B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 give yourself these few minutes.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0">
            <a:extLst>
              <a:ext uri="{FF2B5EF4-FFF2-40B4-BE49-F238E27FC236}">
                <a16:creationId xmlns:a16="http://schemas.microsoft.com/office/drawing/2014/main" id="{673FCE5A-5DF3-47BF-9EF9-482AAE1CD0E4}"/>
              </a:ext>
            </a:extLst>
          </p:cNvPr>
          <p:cNvSpPr/>
          <p:nvPr/>
        </p:nvSpPr>
        <p:spPr>
          <a:xfrm>
            <a:off x="395083" y="902488"/>
            <a:ext cx="3013862" cy="292244"/>
          </a:xfrm>
          <a:prstGeom prst="rect">
            <a:avLst/>
          </a:prstGeom>
          <a:solidFill>
            <a:srgbClr val="006559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0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>
            <a:extLst>
              <a:ext uri="{FF2B5EF4-FFF2-40B4-BE49-F238E27FC236}">
                <a16:creationId xmlns:a16="http://schemas.microsoft.com/office/drawing/2014/main" id="{68678CF3-1768-5DD9-7725-5646870B6378}"/>
              </a:ext>
            </a:extLst>
          </p:cNvPr>
          <p:cNvSpPr/>
          <p:nvPr/>
        </p:nvSpPr>
        <p:spPr>
          <a:xfrm>
            <a:off x="996696" y="1161288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Can You Use It?</a:t>
            </a:r>
            <a:endParaRPr lang="en-US" sz="2800" dirty="0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9FE6C267-B638-6F63-9DCB-2F58A90F5B68}"/>
              </a:ext>
            </a:extLst>
          </p:cNvPr>
          <p:cNvSpPr/>
          <p:nvPr/>
        </p:nvSpPr>
        <p:spPr>
          <a:xfrm flipV="1">
            <a:off x="996696" y="1810512"/>
            <a:ext cx="10213848" cy="73152"/>
          </a:xfrm>
          <a:prstGeom prst="rect">
            <a:avLst/>
          </a:prstGeom>
          <a:solidFill>
            <a:srgbClr val="006559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5B7298F5-4BAB-72C5-9734-D631626862EF}"/>
              </a:ext>
            </a:extLst>
          </p:cNvPr>
          <p:cNvSpPr/>
          <p:nvPr/>
        </p:nvSpPr>
        <p:spPr>
          <a:xfrm>
            <a:off x="1417320" y="2157984"/>
            <a:ext cx="3840480" cy="777240"/>
          </a:xfrm>
          <a:prstGeom prst="rect">
            <a:avLst/>
          </a:prstGeom>
          <a:solidFill>
            <a:srgbClr val="E8F5F5"/>
          </a:solidFill>
          <a:ln w="12700">
            <a:solidFill>
              <a:srgbClr val="E8F5F5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52F732EB-67BA-C947-4573-3006100B7331}"/>
              </a:ext>
            </a:extLst>
          </p:cNvPr>
          <p:cNvSpPr/>
          <p:nvPr/>
        </p:nvSpPr>
        <p:spPr>
          <a:xfrm>
            <a:off x="1527048" y="2295144"/>
            <a:ext cx="502920" cy="502920"/>
          </a:xfrm>
          <a:prstGeom prst="ellipse">
            <a:avLst/>
          </a:prstGeom>
          <a:solidFill>
            <a:srgbClr val="2E8B8B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2347F954-E234-4097-D3E0-EF57CB9F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2313432"/>
            <a:ext cx="438912" cy="438912"/>
          </a:xfrm>
          <a:prstGeom prst="rect">
            <a:avLst/>
          </a:prstGeom>
        </p:spPr>
      </p:pic>
      <p:sp>
        <p:nvSpPr>
          <p:cNvPr id="11" name="Text 6">
            <a:extLst>
              <a:ext uri="{FF2B5EF4-FFF2-40B4-BE49-F238E27FC236}">
                <a16:creationId xmlns:a16="http://schemas.microsoft.com/office/drawing/2014/main" id="{EA6D14CC-4559-507E-6ACF-75B150B7CE69}"/>
              </a:ext>
            </a:extLst>
          </p:cNvPr>
          <p:cNvSpPr/>
          <p:nvPr/>
        </p:nvSpPr>
        <p:spPr>
          <a:xfrm>
            <a:off x="2130552" y="2157984"/>
            <a:ext cx="30175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a study session</a:t>
            </a:r>
            <a:endParaRPr lang="en-US" sz="1300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AE9EC07A-3B75-714B-BBDD-816DCB271C4E}"/>
              </a:ext>
            </a:extLst>
          </p:cNvPr>
          <p:cNvSpPr/>
          <p:nvPr/>
        </p:nvSpPr>
        <p:spPr>
          <a:xfrm>
            <a:off x="6867144" y="2157984"/>
            <a:ext cx="3840480" cy="777240"/>
          </a:xfrm>
          <a:prstGeom prst="rect">
            <a:avLst/>
          </a:prstGeom>
          <a:solidFill>
            <a:srgbClr val="EAF2ED"/>
          </a:solidFill>
          <a:ln w="12700">
            <a:solidFill>
              <a:srgbClr val="EAF2ED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E913FA12-F358-0C10-0FB7-7653C1B35858}"/>
              </a:ext>
            </a:extLst>
          </p:cNvPr>
          <p:cNvSpPr/>
          <p:nvPr/>
        </p:nvSpPr>
        <p:spPr>
          <a:xfrm>
            <a:off x="6976872" y="2295144"/>
            <a:ext cx="502920" cy="502920"/>
          </a:xfrm>
          <a:prstGeom prst="ellipse">
            <a:avLst/>
          </a:prstGeom>
          <a:solidFill>
            <a:srgbClr val="5C8A6E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14" name="Image 1" descr="preencoded.png">
            <a:extLst>
              <a:ext uri="{FF2B5EF4-FFF2-40B4-BE49-F238E27FC236}">
                <a16:creationId xmlns:a16="http://schemas.microsoft.com/office/drawing/2014/main" id="{C3262ACF-A71B-162F-56DE-D46DE8AC2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304" y="2313432"/>
            <a:ext cx="438912" cy="438912"/>
          </a:xfrm>
          <a:prstGeom prst="rect">
            <a:avLst/>
          </a:prstGeom>
        </p:spPr>
      </p:pic>
      <p:sp>
        <p:nvSpPr>
          <p:cNvPr id="15" name="Text 9">
            <a:extLst>
              <a:ext uri="{FF2B5EF4-FFF2-40B4-BE49-F238E27FC236}">
                <a16:creationId xmlns:a16="http://schemas.microsoft.com/office/drawing/2014/main" id="{B8FF1F2A-8CA2-B0D5-3AFD-E53BC270C669}"/>
              </a:ext>
            </a:extLst>
          </p:cNvPr>
          <p:cNvSpPr/>
          <p:nvPr/>
        </p:nvSpPr>
        <p:spPr>
          <a:xfrm>
            <a:off x="7580376" y="2157984"/>
            <a:ext cx="30175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going to sleep</a:t>
            </a:r>
            <a:endParaRPr lang="en-US" sz="1300" dirty="0"/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F64C9340-7F7C-58FE-DC2E-A11346A0318B}"/>
              </a:ext>
            </a:extLst>
          </p:cNvPr>
          <p:cNvSpPr/>
          <p:nvPr/>
        </p:nvSpPr>
        <p:spPr>
          <a:xfrm>
            <a:off x="1417320" y="3118104"/>
            <a:ext cx="3840480" cy="777240"/>
          </a:xfrm>
          <a:prstGeom prst="rect">
            <a:avLst/>
          </a:prstGeom>
          <a:solidFill>
            <a:srgbClr val="E8F5F5"/>
          </a:solidFill>
          <a:ln w="12700">
            <a:solidFill>
              <a:srgbClr val="E8F5F5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7" name="Shape 11">
            <a:extLst>
              <a:ext uri="{FF2B5EF4-FFF2-40B4-BE49-F238E27FC236}">
                <a16:creationId xmlns:a16="http://schemas.microsoft.com/office/drawing/2014/main" id="{D97F14B8-CB5E-6D9E-B2B9-6EFA99AFA06C}"/>
              </a:ext>
            </a:extLst>
          </p:cNvPr>
          <p:cNvSpPr/>
          <p:nvPr/>
        </p:nvSpPr>
        <p:spPr>
          <a:xfrm>
            <a:off x="1527048" y="3255264"/>
            <a:ext cx="502920" cy="502920"/>
          </a:xfrm>
          <a:prstGeom prst="ellipse">
            <a:avLst/>
          </a:prstGeom>
          <a:solidFill>
            <a:srgbClr val="2E8B8B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18" name="Image 2" descr="preencoded.png">
            <a:extLst>
              <a:ext uri="{FF2B5EF4-FFF2-40B4-BE49-F238E27FC236}">
                <a16:creationId xmlns:a16="http://schemas.microsoft.com/office/drawing/2014/main" id="{58F88914-224D-0A14-F3CE-0153A2C5D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73552"/>
            <a:ext cx="438912" cy="438912"/>
          </a:xfrm>
          <a:prstGeom prst="rect">
            <a:avLst/>
          </a:prstGeom>
        </p:spPr>
      </p:pic>
      <p:sp>
        <p:nvSpPr>
          <p:cNvPr id="19" name="Text 12">
            <a:extLst>
              <a:ext uri="{FF2B5EF4-FFF2-40B4-BE49-F238E27FC236}">
                <a16:creationId xmlns:a16="http://schemas.microsoft.com/office/drawing/2014/main" id="{CA04E6BA-805D-DA3C-C281-4A446808D906}"/>
              </a:ext>
            </a:extLst>
          </p:cNvPr>
          <p:cNvSpPr/>
          <p:nvPr/>
        </p:nvSpPr>
        <p:spPr>
          <a:xfrm>
            <a:off x="2130552" y="3118104"/>
            <a:ext cx="30175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thoughts feel scattered</a:t>
            </a:r>
            <a:endParaRPr lang="en-US" sz="1300" dirty="0"/>
          </a:p>
        </p:txBody>
      </p:sp>
      <p:sp>
        <p:nvSpPr>
          <p:cNvPr id="20" name="Shape 13">
            <a:extLst>
              <a:ext uri="{FF2B5EF4-FFF2-40B4-BE49-F238E27FC236}">
                <a16:creationId xmlns:a16="http://schemas.microsoft.com/office/drawing/2014/main" id="{3773CB45-5988-99F0-B194-5063A0F64E5E}"/>
              </a:ext>
            </a:extLst>
          </p:cNvPr>
          <p:cNvSpPr/>
          <p:nvPr/>
        </p:nvSpPr>
        <p:spPr>
          <a:xfrm>
            <a:off x="6867144" y="3118104"/>
            <a:ext cx="3840480" cy="777240"/>
          </a:xfrm>
          <a:prstGeom prst="rect">
            <a:avLst/>
          </a:prstGeom>
          <a:solidFill>
            <a:srgbClr val="EAF2ED"/>
          </a:solidFill>
          <a:ln w="12700">
            <a:solidFill>
              <a:srgbClr val="EAF2ED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21" name="Shape 14">
            <a:extLst>
              <a:ext uri="{FF2B5EF4-FFF2-40B4-BE49-F238E27FC236}">
                <a16:creationId xmlns:a16="http://schemas.microsoft.com/office/drawing/2014/main" id="{23D7186B-6FCD-6E47-DDA4-5FCC416EC449}"/>
              </a:ext>
            </a:extLst>
          </p:cNvPr>
          <p:cNvSpPr/>
          <p:nvPr/>
        </p:nvSpPr>
        <p:spPr>
          <a:xfrm>
            <a:off x="6976872" y="3255264"/>
            <a:ext cx="502920" cy="502920"/>
          </a:xfrm>
          <a:prstGeom prst="ellipse">
            <a:avLst/>
          </a:prstGeom>
          <a:solidFill>
            <a:srgbClr val="5C8A6E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22" name="Image 3" descr="preencoded.png">
            <a:extLst>
              <a:ext uri="{FF2B5EF4-FFF2-40B4-BE49-F238E27FC236}">
                <a16:creationId xmlns:a16="http://schemas.microsoft.com/office/drawing/2014/main" id="{4821E6A9-6AF8-E2E7-D1A4-2A29237F0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304" y="3273552"/>
            <a:ext cx="438912" cy="438912"/>
          </a:xfrm>
          <a:prstGeom prst="rect">
            <a:avLst/>
          </a:prstGeom>
        </p:spPr>
      </p:pic>
      <p:sp>
        <p:nvSpPr>
          <p:cNvPr id="23" name="Text 15">
            <a:extLst>
              <a:ext uri="{FF2B5EF4-FFF2-40B4-BE49-F238E27FC236}">
                <a16:creationId xmlns:a16="http://schemas.microsoft.com/office/drawing/2014/main" id="{F1B7E0F8-3D51-BCA6-8FD4-99B87069250E}"/>
              </a:ext>
            </a:extLst>
          </p:cNvPr>
          <p:cNvSpPr/>
          <p:nvPr/>
        </p:nvSpPr>
        <p:spPr>
          <a:xfrm>
            <a:off x="7580376" y="3118104"/>
            <a:ext cx="30175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After receiving stressful news</a:t>
            </a:r>
            <a:endParaRPr lang="en-US" sz="1300" dirty="0"/>
          </a:p>
        </p:txBody>
      </p:sp>
      <p:sp>
        <p:nvSpPr>
          <p:cNvPr id="24" name="Shape 16">
            <a:extLst>
              <a:ext uri="{FF2B5EF4-FFF2-40B4-BE49-F238E27FC236}">
                <a16:creationId xmlns:a16="http://schemas.microsoft.com/office/drawing/2014/main" id="{BA0EF386-8B23-FCA8-A377-C219D2C1BC12}"/>
              </a:ext>
            </a:extLst>
          </p:cNvPr>
          <p:cNvSpPr/>
          <p:nvPr/>
        </p:nvSpPr>
        <p:spPr>
          <a:xfrm>
            <a:off x="1417320" y="4078224"/>
            <a:ext cx="3840480" cy="777240"/>
          </a:xfrm>
          <a:prstGeom prst="rect">
            <a:avLst/>
          </a:prstGeom>
          <a:solidFill>
            <a:srgbClr val="E8F5F5"/>
          </a:solidFill>
          <a:ln w="12700">
            <a:solidFill>
              <a:srgbClr val="E8F5F5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25" name="Shape 17">
            <a:extLst>
              <a:ext uri="{FF2B5EF4-FFF2-40B4-BE49-F238E27FC236}">
                <a16:creationId xmlns:a16="http://schemas.microsoft.com/office/drawing/2014/main" id="{777E9B1A-2DA1-F021-11BB-9EF2583F2026}"/>
              </a:ext>
            </a:extLst>
          </p:cNvPr>
          <p:cNvSpPr/>
          <p:nvPr/>
        </p:nvSpPr>
        <p:spPr>
          <a:xfrm>
            <a:off x="1527048" y="4215384"/>
            <a:ext cx="502920" cy="502920"/>
          </a:xfrm>
          <a:prstGeom prst="ellipse">
            <a:avLst/>
          </a:prstGeom>
          <a:solidFill>
            <a:srgbClr val="2E8B8B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C5E321BE-E323-7A36-C9B8-4B8DCD9C7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480" y="4233672"/>
            <a:ext cx="438912" cy="438912"/>
          </a:xfrm>
          <a:prstGeom prst="rect">
            <a:avLst/>
          </a:prstGeom>
        </p:spPr>
      </p:pic>
      <p:sp>
        <p:nvSpPr>
          <p:cNvPr id="27" name="Text 18">
            <a:extLst>
              <a:ext uri="{FF2B5EF4-FFF2-40B4-BE49-F238E27FC236}">
                <a16:creationId xmlns:a16="http://schemas.microsoft.com/office/drawing/2014/main" id="{A060D93F-E596-7F56-2C47-47944AED8452}"/>
              </a:ext>
            </a:extLst>
          </p:cNvPr>
          <p:cNvSpPr/>
          <p:nvPr/>
        </p:nvSpPr>
        <p:spPr>
          <a:xfrm>
            <a:off x="2130552" y="4078224"/>
            <a:ext cx="30175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Between classes or tasks</a:t>
            </a:r>
            <a:endParaRPr lang="en-US" sz="1300" dirty="0"/>
          </a:p>
        </p:txBody>
      </p:sp>
      <p:sp>
        <p:nvSpPr>
          <p:cNvPr id="28" name="Shape 19">
            <a:extLst>
              <a:ext uri="{FF2B5EF4-FFF2-40B4-BE49-F238E27FC236}">
                <a16:creationId xmlns:a16="http://schemas.microsoft.com/office/drawing/2014/main" id="{7E6AF795-9957-BA71-CF4C-6FF53BA1B9EF}"/>
              </a:ext>
            </a:extLst>
          </p:cNvPr>
          <p:cNvSpPr/>
          <p:nvPr/>
        </p:nvSpPr>
        <p:spPr>
          <a:xfrm>
            <a:off x="6867144" y="4078224"/>
            <a:ext cx="3840480" cy="777240"/>
          </a:xfrm>
          <a:prstGeom prst="rect">
            <a:avLst/>
          </a:prstGeom>
          <a:solidFill>
            <a:srgbClr val="EAF2ED"/>
          </a:solidFill>
          <a:ln w="12700">
            <a:solidFill>
              <a:srgbClr val="EAF2ED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29" name="Shape 20">
            <a:extLst>
              <a:ext uri="{FF2B5EF4-FFF2-40B4-BE49-F238E27FC236}">
                <a16:creationId xmlns:a16="http://schemas.microsoft.com/office/drawing/2014/main" id="{98FA63B8-85D6-A655-59C7-0212E3F2E32A}"/>
              </a:ext>
            </a:extLst>
          </p:cNvPr>
          <p:cNvSpPr/>
          <p:nvPr/>
        </p:nvSpPr>
        <p:spPr>
          <a:xfrm>
            <a:off x="6976872" y="4215384"/>
            <a:ext cx="502920" cy="502920"/>
          </a:xfrm>
          <a:prstGeom prst="ellipse">
            <a:avLst/>
          </a:prstGeom>
          <a:solidFill>
            <a:srgbClr val="5C8A6E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30" name="Image 5" descr="preencoded.png">
            <a:extLst>
              <a:ext uri="{FF2B5EF4-FFF2-40B4-BE49-F238E27FC236}">
                <a16:creationId xmlns:a16="http://schemas.microsoft.com/office/drawing/2014/main" id="{409B0101-4D5C-A6F8-278D-E59935AF5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4304" y="4233672"/>
            <a:ext cx="438912" cy="438912"/>
          </a:xfrm>
          <a:prstGeom prst="rect">
            <a:avLst/>
          </a:prstGeom>
        </p:spPr>
      </p:pic>
      <p:sp>
        <p:nvSpPr>
          <p:cNvPr id="31" name="Text 21">
            <a:extLst>
              <a:ext uri="{FF2B5EF4-FFF2-40B4-BE49-F238E27FC236}">
                <a16:creationId xmlns:a16="http://schemas.microsoft.com/office/drawing/2014/main" id="{2025A1CA-3E30-8A52-C8CE-3198A62B7594}"/>
              </a:ext>
            </a:extLst>
          </p:cNvPr>
          <p:cNvSpPr/>
          <p:nvPr/>
        </p:nvSpPr>
        <p:spPr>
          <a:xfrm>
            <a:off x="7580376" y="4078224"/>
            <a:ext cx="30175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Anytime you need a short reset</a:t>
            </a:r>
            <a:endParaRPr lang="en-US" sz="1300" dirty="0"/>
          </a:p>
        </p:txBody>
      </p:sp>
      <p:sp>
        <p:nvSpPr>
          <p:cNvPr id="32" name="Text 22">
            <a:extLst>
              <a:ext uri="{FF2B5EF4-FFF2-40B4-BE49-F238E27FC236}">
                <a16:creationId xmlns:a16="http://schemas.microsoft.com/office/drawing/2014/main" id="{330F6357-DC47-F14D-292E-67D2AD3CA602}"/>
              </a:ext>
            </a:extLst>
          </p:cNvPr>
          <p:cNvSpPr/>
          <p:nvPr/>
        </p:nvSpPr>
        <p:spPr>
          <a:xfrm>
            <a:off x="1874520" y="5330952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Once a day, or only when needed — both are perfectly fine.</a:t>
            </a:r>
            <a:endParaRPr lang="en-US" sz="1100" dirty="0"/>
          </a:p>
        </p:txBody>
      </p:sp>
      <p:sp>
        <p:nvSpPr>
          <p:cNvPr id="33" name="Shape 0">
            <a:extLst>
              <a:ext uri="{FF2B5EF4-FFF2-40B4-BE49-F238E27FC236}">
                <a16:creationId xmlns:a16="http://schemas.microsoft.com/office/drawing/2014/main" id="{8CE9B2FE-4D41-446E-832C-5903606E0C9D}"/>
              </a:ext>
            </a:extLst>
          </p:cNvPr>
          <p:cNvSpPr/>
          <p:nvPr/>
        </p:nvSpPr>
        <p:spPr>
          <a:xfrm>
            <a:off x="395083" y="902488"/>
            <a:ext cx="3013862" cy="292244"/>
          </a:xfrm>
          <a:prstGeom prst="rect">
            <a:avLst/>
          </a:prstGeom>
          <a:solidFill>
            <a:srgbClr val="006559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2">
            <a:extLst>
              <a:ext uri="{FF2B5EF4-FFF2-40B4-BE49-F238E27FC236}">
                <a16:creationId xmlns:a16="http://schemas.microsoft.com/office/drawing/2014/main" id="{89AA83FF-433A-4134-8DCA-AF833CA175A6}"/>
              </a:ext>
            </a:extLst>
          </p:cNvPr>
          <p:cNvSpPr/>
          <p:nvPr/>
        </p:nvSpPr>
        <p:spPr>
          <a:xfrm>
            <a:off x="1798320" y="6464808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AKSOB, Lebanese American University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982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>
            <a:extLst>
              <a:ext uri="{FF2B5EF4-FFF2-40B4-BE49-F238E27FC236}">
                <a16:creationId xmlns:a16="http://schemas.microsoft.com/office/drawing/2014/main" id="{17BD44F6-FEB7-21B1-F571-7E18202F9AE9}"/>
              </a:ext>
            </a:extLst>
          </p:cNvPr>
          <p:cNvSpPr/>
          <p:nvPr/>
        </p:nvSpPr>
        <p:spPr>
          <a:xfrm>
            <a:off x="643128" y="82296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2C3E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You Begin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6C0FDAB-37E8-4E4A-2368-3461A9393DDE}"/>
              </a:ext>
            </a:extLst>
          </p:cNvPr>
          <p:cNvSpPr/>
          <p:nvPr/>
        </p:nvSpPr>
        <p:spPr>
          <a:xfrm>
            <a:off x="707136" y="1362456"/>
            <a:ext cx="8229600" cy="27432"/>
          </a:xfrm>
          <a:prstGeom prst="rect">
            <a:avLst/>
          </a:prstGeom>
          <a:solidFill>
            <a:srgbClr val="006559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226723F3-2CB7-A7E5-81E9-A081410BB7B8}"/>
              </a:ext>
            </a:extLst>
          </p:cNvPr>
          <p:cNvSpPr/>
          <p:nvPr/>
        </p:nvSpPr>
        <p:spPr>
          <a:xfrm>
            <a:off x="899160" y="1819656"/>
            <a:ext cx="647090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C3E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 quiet place. Sit on a chair, a couch, or the edge of your bed.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8C1D8FCB-FA1B-60B2-513A-C473D618FBB4}"/>
              </a:ext>
            </a:extLst>
          </p:cNvPr>
          <p:cNvSpPr/>
          <p:nvPr/>
        </p:nvSpPr>
        <p:spPr>
          <a:xfrm>
            <a:off x="990600" y="2603754"/>
            <a:ext cx="5303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E8B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</a:t>
            </a:r>
            <a:r>
              <a:rPr lang="en-US" sz="1600" dirty="0">
                <a:solidFill>
                  <a:srgbClr val="2C3E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 upright but relaxed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CEC93A86-A99B-6E77-179C-1C63B769A238}"/>
              </a:ext>
            </a:extLst>
          </p:cNvPr>
          <p:cNvSpPr/>
          <p:nvPr/>
        </p:nvSpPr>
        <p:spPr>
          <a:xfrm>
            <a:off x="990600" y="3108960"/>
            <a:ext cx="5303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E8B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</a:t>
            </a:r>
            <a:r>
              <a:rPr lang="en-US" sz="1600" dirty="0">
                <a:solidFill>
                  <a:srgbClr val="2C3E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your feet on the ground if possible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7E5F4492-3C7C-3975-B066-0AC30090C0DD}"/>
              </a:ext>
            </a:extLst>
          </p:cNvPr>
          <p:cNvSpPr/>
          <p:nvPr/>
        </p:nvSpPr>
        <p:spPr>
          <a:xfrm>
            <a:off x="990600" y="3694176"/>
            <a:ext cx="5303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E8B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</a:t>
            </a:r>
            <a:r>
              <a:rPr lang="en-US" sz="1600" dirty="0">
                <a:solidFill>
                  <a:srgbClr val="2C3E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 your hands on your legs or in your lap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9A2FDD14-F033-5B24-383A-3955B0FDD00A}"/>
              </a:ext>
            </a:extLst>
          </p:cNvPr>
          <p:cNvSpPr/>
          <p:nvPr/>
        </p:nvSpPr>
        <p:spPr>
          <a:xfrm>
            <a:off x="990600" y="4245102"/>
            <a:ext cx="5303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E8B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</a:t>
            </a:r>
            <a:r>
              <a:rPr lang="en-US" sz="1600" dirty="0">
                <a:solidFill>
                  <a:srgbClr val="2C3E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Relax your shoulders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79E9596C-08E6-F94D-46F6-3E69DFB18C91}"/>
              </a:ext>
            </a:extLst>
          </p:cNvPr>
          <p:cNvSpPr/>
          <p:nvPr/>
        </p:nvSpPr>
        <p:spPr>
          <a:xfrm>
            <a:off x="990600" y="4821174"/>
            <a:ext cx="5303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E8B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</a:t>
            </a:r>
            <a:r>
              <a:rPr lang="en-US" sz="1600" dirty="0">
                <a:solidFill>
                  <a:srgbClr val="2C3E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 your eyes or keep them half-open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2EAC66BA-4C07-F132-3F08-39BBDB769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0" y="1828800"/>
            <a:ext cx="640080" cy="640080"/>
          </a:xfrm>
          <a:prstGeom prst="rect">
            <a:avLst/>
          </a:prstGeom>
        </p:spPr>
      </p:pic>
      <p:sp>
        <p:nvSpPr>
          <p:cNvPr id="15" name="Text 11">
            <a:extLst>
              <a:ext uri="{FF2B5EF4-FFF2-40B4-BE49-F238E27FC236}">
                <a16:creationId xmlns:a16="http://schemas.microsoft.com/office/drawing/2014/main" id="{A1F39BF6-4D8D-1E63-6046-E50335203A53}"/>
              </a:ext>
            </a:extLst>
          </p:cNvPr>
          <p:cNvSpPr/>
          <p:nvPr/>
        </p:nvSpPr>
        <p:spPr>
          <a:xfrm>
            <a:off x="9723120" y="2651760"/>
            <a:ext cx="246888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whatever feels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500" b="1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comfortable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500" b="1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safe.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22">
            <a:extLst>
              <a:ext uri="{FF2B5EF4-FFF2-40B4-BE49-F238E27FC236}">
                <a16:creationId xmlns:a16="http://schemas.microsoft.com/office/drawing/2014/main" id="{00377652-6052-4E34-922A-1620FD3C2F79}"/>
              </a:ext>
            </a:extLst>
          </p:cNvPr>
          <p:cNvSpPr/>
          <p:nvPr/>
        </p:nvSpPr>
        <p:spPr>
          <a:xfrm>
            <a:off x="1798320" y="6464808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AKSOB, Lebanese American University</a:t>
            </a:r>
            <a:endParaRPr lang="en-US" sz="1200" dirty="0">
              <a:solidFill>
                <a:srgbClr val="0065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8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09600" y="365760"/>
            <a:ext cx="1097280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133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Simple Reminder</a:t>
            </a:r>
            <a:endParaRPr lang="en-US" sz="2133" dirty="0">
              <a:solidFill>
                <a:srgbClr val="006559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219200" y="1280160"/>
            <a:ext cx="9753600" cy="1341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8533" b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Breathe</a:t>
            </a:r>
            <a:endParaRPr lang="en-US" sz="8533" dirty="0">
              <a:solidFill>
                <a:srgbClr val="006559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1219200" y="2438400"/>
            <a:ext cx="975360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733" i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</a:t>
            </a:r>
            <a:endParaRPr lang="en-US" sz="3733" dirty="0">
              <a:solidFill>
                <a:srgbClr val="006559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1219200" y="2987040"/>
            <a:ext cx="9753600" cy="121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8533" b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Feel</a:t>
            </a:r>
            <a:endParaRPr lang="en-US" sz="8533" dirty="0">
              <a:solidFill>
                <a:srgbClr val="006559"/>
              </a:solidFill>
            </a:endParaRPr>
          </a:p>
        </p:txBody>
      </p:sp>
      <p:sp>
        <p:nvSpPr>
          <p:cNvPr id="8" name="Shape 6"/>
          <p:cNvSpPr/>
          <p:nvPr/>
        </p:nvSpPr>
        <p:spPr>
          <a:xfrm>
            <a:off x="1828800" y="4389120"/>
            <a:ext cx="3901440" cy="48768"/>
          </a:xfrm>
          <a:prstGeom prst="rect">
            <a:avLst/>
          </a:prstGeom>
          <a:solidFill>
            <a:srgbClr val="B2DFDF"/>
          </a:solidFill>
          <a:ln w="12700">
            <a:solidFill>
              <a:srgbClr val="B2DFDF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9" name="Shape 7"/>
          <p:cNvSpPr/>
          <p:nvPr/>
        </p:nvSpPr>
        <p:spPr>
          <a:xfrm>
            <a:off x="6461760" y="4389120"/>
            <a:ext cx="3901440" cy="48768"/>
          </a:xfrm>
          <a:prstGeom prst="rect">
            <a:avLst/>
          </a:prstGeom>
          <a:solidFill>
            <a:srgbClr val="158F7E"/>
          </a:solidFill>
          <a:ln w="12700">
            <a:solidFill>
              <a:srgbClr val="158F7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0" name="Text 8"/>
          <p:cNvSpPr/>
          <p:nvPr/>
        </p:nvSpPr>
        <p:spPr>
          <a:xfrm>
            <a:off x="609600" y="4632960"/>
            <a:ext cx="1097280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733" b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Breathe</a:t>
            </a:r>
            <a:r>
              <a:rPr lang="en-US" sz="1733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allow the body to slow down</a:t>
            </a:r>
            <a:endParaRPr lang="en-US" sz="1733" dirty="0">
              <a:solidFill>
                <a:srgbClr val="006559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609600" y="5059680"/>
            <a:ext cx="1097280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733" b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Feel</a:t>
            </a:r>
            <a:r>
              <a:rPr lang="en-US" sz="1733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notice sensations, emotions and thoughts. Simply observe.</a:t>
            </a:r>
            <a:endParaRPr lang="en-US" sz="1733" dirty="0">
              <a:solidFill>
                <a:srgbClr val="006559"/>
              </a:solidFill>
            </a:endParaRPr>
          </a:p>
        </p:txBody>
      </p:sp>
      <p:sp>
        <p:nvSpPr>
          <p:cNvPr id="12" name="Shape 10"/>
          <p:cNvSpPr/>
          <p:nvPr/>
        </p:nvSpPr>
        <p:spPr>
          <a:xfrm>
            <a:off x="0" y="6425184"/>
            <a:ext cx="12192000" cy="432816"/>
          </a:xfrm>
          <a:prstGeom prst="rect">
            <a:avLst/>
          </a:prstGeom>
          <a:solidFill>
            <a:srgbClr val="1F6666"/>
          </a:solidFill>
          <a:ln w="12700">
            <a:solidFill>
              <a:srgbClr val="1F6666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4" name="Text 22">
            <a:extLst>
              <a:ext uri="{FF2B5EF4-FFF2-40B4-BE49-F238E27FC236}">
                <a16:creationId xmlns:a16="http://schemas.microsoft.com/office/drawing/2014/main" id="{FC638C4F-E79F-4323-8C2B-E26C1C09F787}"/>
              </a:ext>
            </a:extLst>
          </p:cNvPr>
          <p:cNvSpPr/>
          <p:nvPr/>
        </p:nvSpPr>
        <p:spPr>
          <a:xfrm>
            <a:off x="1798320" y="6464808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AKSOB, Lebanese American University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9600" y="268224"/>
            <a:ext cx="29260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133" dirty="0"/>
          </a:p>
        </p:txBody>
      </p:sp>
      <p:sp>
        <p:nvSpPr>
          <p:cNvPr id="4" name="Text 2"/>
          <p:cNvSpPr/>
          <p:nvPr/>
        </p:nvSpPr>
        <p:spPr>
          <a:xfrm>
            <a:off x="609600" y="755904"/>
            <a:ext cx="109728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733" b="1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You Will Do</a:t>
            </a:r>
            <a:endParaRPr lang="en-US" sz="3733" dirty="0"/>
          </a:p>
        </p:txBody>
      </p:sp>
      <p:sp>
        <p:nvSpPr>
          <p:cNvPr id="5" name="Shape 3"/>
          <p:cNvSpPr/>
          <p:nvPr/>
        </p:nvSpPr>
        <p:spPr>
          <a:xfrm>
            <a:off x="609600" y="1731264"/>
            <a:ext cx="10972800" cy="36576"/>
          </a:xfrm>
          <a:prstGeom prst="rect">
            <a:avLst/>
          </a:prstGeom>
          <a:solidFill>
            <a:srgbClr val="006559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6" name="Shape 4"/>
          <p:cNvSpPr/>
          <p:nvPr/>
        </p:nvSpPr>
        <p:spPr>
          <a:xfrm>
            <a:off x="609600" y="1926336"/>
            <a:ext cx="487680" cy="609600"/>
          </a:xfrm>
          <a:prstGeom prst="rect">
            <a:avLst/>
          </a:prstGeom>
          <a:solidFill>
            <a:srgbClr val="006559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7" name="Text 5"/>
          <p:cNvSpPr/>
          <p:nvPr/>
        </p:nvSpPr>
        <p:spPr>
          <a:xfrm>
            <a:off x="609600" y="1926336"/>
            <a:ext cx="48768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133" dirty="0"/>
          </a:p>
        </p:txBody>
      </p:sp>
      <p:sp>
        <p:nvSpPr>
          <p:cNvPr id="8" name="Text 6"/>
          <p:cNvSpPr/>
          <p:nvPr/>
        </p:nvSpPr>
        <p:spPr>
          <a:xfrm>
            <a:off x="1280160" y="1950720"/>
            <a:ext cx="1024128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Settle your posture and allow the body to relax</a:t>
            </a: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609600" y="2743200"/>
            <a:ext cx="487680" cy="609600"/>
          </a:xfrm>
          <a:prstGeom prst="rect">
            <a:avLst/>
          </a:prstGeom>
          <a:solidFill>
            <a:srgbClr val="006559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0" name="Text 8"/>
          <p:cNvSpPr/>
          <p:nvPr/>
        </p:nvSpPr>
        <p:spPr>
          <a:xfrm>
            <a:off x="609600" y="2743200"/>
            <a:ext cx="48768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133" dirty="0"/>
          </a:p>
        </p:txBody>
      </p:sp>
      <p:sp>
        <p:nvSpPr>
          <p:cNvPr id="11" name="Text 9"/>
          <p:cNvSpPr/>
          <p:nvPr/>
        </p:nvSpPr>
        <p:spPr>
          <a:xfrm>
            <a:off x="1280160" y="2767584"/>
            <a:ext cx="1024128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Bring attention to your breathing — without trying to control it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609600" y="3560064"/>
            <a:ext cx="487680" cy="609600"/>
          </a:xfrm>
          <a:prstGeom prst="rect">
            <a:avLst/>
          </a:prstGeom>
          <a:solidFill>
            <a:srgbClr val="006559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3" name="Text 11"/>
          <p:cNvSpPr/>
          <p:nvPr/>
        </p:nvSpPr>
        <p:spPr>
          <a:xfrm>
            <a:off x="609600" y="3560064"/>
            <a:ext cx="48768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133" dirty="0"/>
          </a:p>
        </p:txBody>
      </p:sp>
      <p:sp>
        <p:nvSpPr>
          <p:cNvPr id="14" name="Text 12"/>
          <p:cNvSpPr/>
          <p:nvPr/>
        </p:nvSpPr>
        <p:spPr>
          <a:xfrm>
            <a:off x="1280160" y="3584448"/>
            <a:ext cx="1024128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Notice physical sensations: feet on the ground, body on the chair</a:t>
            </a: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609600" y="4376928"/>
            <a:ext cx="487680" cy="609600"/>
          </a:xfrm>
          <a:prstGeom prst="rect">
            <a:avLst/>
          </a:prstGeom>
          <a:solidFill>
            <a:srgbClr val="5C8A6E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6" name="Text 14"/>
          <p:cNvSpPr/>
          <p:nvPr/>
        </p:nvSpPr>
        <p:spPr>
          <a:xfrm>
            <a:off x="609600" y="4376928"/>
            <a:ext cx="487680" cy="609600"/>
          </a:xfrm>
          <a:prstGeom prst="rect">
            <a:avLst/>
          </a:prstGeom>
          <a:solidFill>
            <a:srgbClr val="006559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133" dirty="0"/>
          </a:p>
        </p:txBody>
      </p:sp>
      <p:sp>
        <p:nvSpPr>
          <p:cNvPr id="17" name="Text 15"/>
          <p:cNvSpPr/>
          <p:nvPr/>
        </p:nvSpPr>
        <p:spPr>
          <a:xfrm>
            <a:off x="1280160" y="4401312"/>
            <a:ext cx="1024128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Acknowledge emotions or thoughts if they arise</a:t>
            </a:r>
            <a:endParaRPr lang="en-US" dirty="0"/>
          </a:p>
        </p:txBody>
      </p:sp>
      <p:sp>
        <p:nvSpPr>
          <p:cNvPr id="18" name="Shape 16"/>
          <p:cNvSpPr/>
          <p:nvPr/>
        </p:nvSpPr>
        <p:spPr>
          <a:xfrm>
            <a:off x="609600" y="5193792"/>
            <a:ext cx="487680" cy="609600"/>
          </a:xfrm>
          <a:prstGeom prst="rect">
            <a:avLst/>
          </a:prstGeom>
          <a:solidFill>
            <a:srgbClr val="5C8A6E"/>
          </a:solidFill>
          <a:ln w="12700">
            <a:solidFill>
              <a:srgbClr val="5C8A6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9" name="Text 17"/>
          <p:cNvSpPr/>
          <p:nvPr/>
        </p:nvSpPr>
        <p:spPr>
          <a:xfrm>
            <a:off x="609600" y="5193792"/>
            <a:ext cx="487680" cy="609600"/>
          </a:xfrm>
          <a:prstGeom prst="rect">
            <a:avLst/>
          </a:prstGeom>
          <a:solidFill>
            <a:srgbClr val="006559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133" dirty="0"/>
          </a:p>
        </p:txBody>
      </p:sp>
      <p:sp>
        <p:nvSpPr>
          <p:cNvPr id="20" name="Text 18"/>
          <p:cNvSpPr/>
          <p:nvPr/>
        </p:nvSpPr>
        <p:spPr>
          <a:xfrm>
            <a:off x="1280160" y="5218176"/>
            <a:ext cx="1024128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dirty="0">
                <a:solidFill>
                  <a:srgbClr val="2C3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Gently return attention to breathing whenever the mind wanders</a:t>
            </a:r>
            <a:endParaRPr lang="en-US" dirty="0"/>
          </a:p>
        </p:txBody>
      </p:sp>
      <p:sp>
        <p:nvSpPr>
          <p:cNvPr id="21" name="Shape 19"/>
          <p:cNvSpPr/>
          <p:nvPr/>
        </p:nvSpPr>
        <p:spPr>
          <a:xfrm>
            <a:off x="0" y="6425184"/>
            <a:ext cx="12192000" cy="432816"/>
          </a:xfrm>
          <a:prstGeom prst="rect">
            <a:avLst/>
          </a:prstGeom>
          <a:solidFill>
            <a:srgbClr val="1F6666"/>
          </a:solidFill>
          <a:ln w="12700">
            <a:solidFill>
              <a:srgbClr val="1F6666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23" name="Shape 0">
            <a:extLst>
              <a:ext uri="{FF2B5EF4-FFF2-40B4-BE49-F238E27FC236}">
                <a16:creationId xmlns:a16="http://schemas.microsoft.com/office/drawing/2014/main" id="{BBD31124-A069-4324-A9E5-E9BA4F335310}"/>
              </a:ext>
            </a:extLst>
          </p:cNvPr>
          <p:cNvSpPr/>
          <p:nvPr/>
        </p:nvSpPr>
        <p:spPr>
          <a:xfrm>
            <a:off x="609600" y="372220"/>
            <a:ext cx="3013862" cy="292244"/>
          </a:xfrm>
          <a:prstGeom prst="rect">
            <a:avLst/>
          </a:prstGeom>
          <a:solidFill>
            <a:srgbClr val="006559"/>
          </a:solidFill>
          <a:ln w="12700">
            <a:solidFill>
              <a:srgbClr val="2E8B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2ECA1B25-D180-4877-8055-45088F00E789}"/>
              </a:ext>
            </a:extLst>
          </p:cNvPr>
          <p:cNvSpPr/>
          <p:nvPr/>
        </p:nvSpPr>
        <p:spPr>
          <a:xfrm>
            <a:off x="1798320" y="6464808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AKSOB, Lebanese American University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CA776C57-3390-C8A8-E3C9-411BB80217AF}"/>
              </a:ext>
            </a:extLst>
          </p:cNvPr>
          <p:cNvSpPr/>
          <p:nvPr/>
        </p:nvSpPr>
        <p:spPr>
          <a:xfrm>
            <a:off x="2072640" y="1115568"/>
            <a:ext cx="8333232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Note About the Mind</a:t>
            </a:r>
            <a:endParaRPr lang="en-US" sz="1600" dirty="0">
              <a:solidFill>
                <a:srgbClr val="006559"/>
              </a:solidFill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212E5DD-3618-7EEB-3566-0CB8B987E68B}"/>
              </a:ext>
            </a:extLst>
          </p:cNvPr>
          <p:cNvSpPr/>
          <p:nvPr/>
        </p:nvSpPr>
        <p:spPr>
          <a:xfrm>
            <a:off x="4850384" y="2150669"/>
            <a:ext cx="2777744" cy="45719"/>
          </a:xfrm>
          <a:prstGeom prst="rect">
            <a:avLst/>
          </a:prstGeom>
          <a:solidFill>
            <a:srgbClr val="006559"/>
          </a:solidFill>
          <a:ln w="12700">
            <a:solidFill>
              <a:srgbClr val="158F7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1D1921A-CC9C-7DF8-044D-C19EEDE8E4C2}"/>
              </a:ext>
            </a:extLst>
          </p:cNvPr>
          <p:cNvSpPr/>
          <p:nvPr/>
        </p:nvSpPr>
        <p:spPr>
          <a:xfrm>
            <a:off x="2038095" y="1380744"/>
            <a:ext cx="8333232" cy="2798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mind will wander.</a:t>
            </a:r>
            <a:endParaRPr lang="en-US" sz="3800" dirty="0">
              <a:solidFill>
                <a:srgbClr val="006559"/>
              </a:solidFill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BD95B8F-ACF5-0375-9B44-2BFBB74DE311}"/>
              </a:ext>
            </a:extLst>
          </p:cNvPr>
          <p:cNvSpPr/>
          <p:nvPr/>
        </p:nvSpPr>
        <p:spPr>
          <a:xfrm>
            <a:off x="2072640" y="2532888"/>
            <a:ext cx="8333232" cy="20208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That is completely normal.</a:t>
            </a:r>
            <a:endParaRPr lang="en-US" sz="2400" dirty="0">
              <a:solidFill>
                <a:srgbClr val="006559"/>
              </a:solidFill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6BF64A5-62DF-8807-7E3E-5C74BA5A7CF0}"/>
              </a:ext>
            </a:extLst>
          </p:cNvPr>
          <p:cNvSpPr/>
          <p:nvPr/>
        </p:nvSpPr>
        <p:spPr>
          <a:xfrm>
            <a:off x="2964010" y="3904488"/>
            <a:ext cx="6481403" cy="45719"/>
          </a:xfrm>
          <a:prstGeom prst="rect">
            <a:avLst/>
          </a:prstGeom>
          <a:solidFill>
            <a:srgbClr val="006559">
              <a:alpha val="60000"/>
            </a:srgbClr>
          </a:solidFill>
          <a:ln w="12700">
            <a:solidFill>
              <a:srgbClr val="5C8A6E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21E041C5-8BCA-02E9-6A1C-D57E98CC5544}"/>
              </a:ext>
            </a:extLst>
          </p:cNvPr>
          <p:cNvSpPr/>
          <p:nvPr/>
        </p:nvSpPr>
        <p:spPr>
          <a:xfrm>
            <a:off x="2072640" y="3493008"/>
            <a:ext cx="8333232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time you notice this and gently bring your attention back —</a:t>
            </a:r>
            <a:endParaRPr lang="en-US" sz="1600" dirty="0">
              <a:solidFill>
                <a:srgbClr val="006559"/>
              </a:solidFill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74372B90-046E-D17A-E4D8-29160C8EA03B}"/>
              </a:ext>
            </a:extLst>
          </p:cNvPr>
          <p:cNvSpPr/>
          <p:nvPr/>
        </p:nvSpPr>
        <p:spPr>
          <a:xfrm>
            <a:off x="2072640" y="3680460"/>
            <a:ext cx="8333232" cy="20208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are already practising mindfulness.</a:t>
            </a:r>
            <a:endParaRPr lang="en-US" sz="2200" dirty="0">
              <a:solidFill>
                <a:srgbClr val="006559"/>
              </a:solidFill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F4C6245A-C2F6-5CD3-B0B2-4593B127A377}"/>
              </a:ext>
            </a:extLst>
          </p:cNvPr>
          <p:cNvSpPr/>
          <p:nvPr/>
        </p:nvSpPr>
        <p:spPr>
          <a:xfrm>
            <a:off x="2072640" y="4590288"/>
            <a:ext cx="8333232" cy="10881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return is a moment of awareness. That is the practice.</a:t>
            </a:r>
            <a:endParaRPr lang="en-US" sz="1100" dirty="0">
              <a:solidFill>
                <a:srgbClr val="006559"/>
              </a:solidFill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EEECA399-F932-186C-0752-BB4F67037A31}"/>
              </a:ext>
            </a:extLst>
          </p:cNvPr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rgbClr val="1F6666"/>
          </a:solidFill>
          <a:ln w="12700">
            <a:solidFill>
              <a:srgbClr val="1F6666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sp>
        <p:nvSpPr>
          <p:cNvPr id="13" name="Text 22">
            <a:extLst>
              <a:ext uri="{FF2B5EF4-FFF2-40B4-BE49-F238E27FC236}">
                <a16:creationId xmlns:a16="http://schemas.microsoft.com/office/drawing/2014/main" id="{5235A6F8-9085-45C0-8C0C-CB3929133F46}"/>
              </a:ext>
            </a:extLst>
          </p:cNvPr>
          <p:cNvSpPr/>
          <p:nvPr/>
        </p:nvSpPr>
        <p:spPr>
          <a:xfrm>
            <a:off x="1798320" y="6464808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AKSOB, Lebanese American University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372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702A0928-BCBF-17DC-0397-1D6E44C5AAB0}"/>
              </a:ext>
            </a:extLst>
          </p:cNvPr>
          <p:cNvSpPr/>
          <p:nvPr/>
        </p:nvSpPr>
        <p:spPr>
          <a:xfrm>
            <a:off x="1764792" y="1154176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Now, Let's Practice Together</a:t>
            </a:r>
            <a:endParaRPr lang="en-US" sz="1600" dirty="0">
              <a:solidFill>
                <a:srgbClr val="006559"/>
              </a:solidFill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3B82FAF9-FCE9-3247-1E23-7CBCC3460F76}"/>
              </a:ext>
            </a:extLst>
          </p:cNvPr>
          <p:cNvSpPr/>
          <p:nvPr/>
        </p:nvSpPr>
        <p:spPr>
          <a:xfrm>
            <a:off x="2688336" y="1741805"/>
            <a:ext cx="6400800" cy="2873502"/>
          </a:xfrm>
          <a:prstGeom prst="rect">
            <a:avLst/>
          </a:prstGeom>
          <a:solidFill>
            <a:srgbClr val="006559">
              <a:alpha val="80000"/>
            </a:srgbClr>
          </a:solidFill>
          <a:ln w="19050">
            <a:solidFill>
              <a:srgbClr val="158F7E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CA62B5FE-FE32-D3E6-1324-20D50788C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256" y="1986280"/>
            <a:ext cx="822960" cy="822960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5160C784-0BC4-B9FC-7996-2F1AE951DAA0}"/>
              </a:ext>
            </a:extLst>
          </p:cNvPr>
          <p:cNvSpPr/>
          <p:nvPr/>
        </p:nvSpPr>
        <p:spPr>
          <a:xfrm>
            <a:off x="2862072" y="3364738"/>
            <a:ext cx="60350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Listen to the 8-Minute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Guided Mindfulness Practice</a:t>
            </a:r>
            <a:endParaRPr lang="en-US" sz="22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1C44C655-CEFD-A32F-6F9C-633A7B6F282A}"/>
              </a:ext>
            </a:extLst>
          </p:cNvPr>
          <p:cNvSpPr/>
          <p:nvPr/>
        </p:nvSpPr>
        <p:spPr>
          <a:xfrm>
            <a:off x="2862072" y="4142232"/>
            <a:ext cx="6035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[Audio Recording Link Here]</a:t>
            </a:r>
            <a:endParaRPr lang="en-US" sz="1400" dirty="0">
              <a:solidFill>
                <a:srgbClr val="006559"/>
              </a:solidFill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5BFDFF0D-9AF0-6668-9A47-2B1033EE4E88}"/>
              </a:ext>
            </a:extLst>
          </p:cNvPr>
          <p:cNvSpPr/>
          <p:nvPr/>
        </p:nvSpPr>
        <p:spPr>
          <a:xfrm>
            <a:off x="1764792" y="504291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Tap the link  ·  sit comfortably  ·  simply listen</a:t>
            </a:r>
            <a:endParaRPr lang="en-US" sz="1300" dirty="0">
              <a:solidFill>
                <a:srgbClr val="006559"/>
              </a:solidFill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BFD2C92A-9CDF-2A3F-46CD-48586738A420}"/>
              </a:ext>
            </a:extLst>
          </p:cNvPr>
          <p:cNvSpPr/>
          <p:nvPr/>
        </p:nvSpPr>
        <p:spPr>
          <a:xfrm>
            <a:off x="1764792" y="5650992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65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can return to this recording whenever you need a short pause.</a:t>
            </a:r>
            <a:endParaRPr lang="en-US" sz="1100" dirty="0">
              <a:solidFill>
                <a:srgbClr val="006559"/>
              </a:solidFill>
            </a:endParaRP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82CFCF04-BF8C-447B-7760-050505E66445}"/>
              </a:ext>
            </a:extLst>
          </p:cNvPr>
          <p:cNvSpPr/>
          <p:nvPr/>
        </p:nvSpPr>
        <p:spPr>
          <a:xfrm>
            <a:off x="0" y="6373368"/>
            <a:ext cx="12192000" cy="484632"/>
          </a:xfrm>
          <a:prstGeom prst="rect">
            <a:avLst/>
          </a:prstGeom>
          <a:solidFill>
            <a:srgbClr val="1F6666"/>
          </a:solidFill>
          <a:ln w="12700">
            <a:solidFill>
              <a:srgbClr val="1F6666"/>
            </a:solidFill>
            <a:prstDash val="solid"/>
          </a:ln>
        </p:spPr>
        <p:txBody>
          <a:bodyPr/>
          <a:lstStyle/>
          <a:p>
            <a:endParaRPr lang="en-LB"/>
          </a:p>
        </p:txBody>
      </p:sp>
      <p:pic>
        <p:nvPicPr>
          <p:cNvPr id="13" name="Mindfulness for Students">
            <a:hlinkClick r:id="" action="ppaction://media"/>
            <a:extLst>
              <a:ext uri="{FF2B5EF4-FFF2-40B4-BE49-F238E27FC236}">
                <a16:creationId xmlns:a16="http://schemas.microsoft.com/office/drawing/2014/main" id="{47CD312F-26A6-645E-6C9E-1228D6A6F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5536" y="2935605"/>
            <a:ext cx="406400" cy="406400"/>
          </a:xfrm>
          <a:prstGeom prst="rect">
            <a:avLst/>
          </a:prstGeom>
        </p:spPr>
      </p:pic>
      <p:sp>
        <p:nvSpPr>
          <p:cNvPr id="14" name="Text 22">
            <a:extLst>
              <a:ext uri="{FF2B5EF4-FFF2-40B4-BE49-F238E27FC236}">
                <a16:creationId xmlns:a16="http://schemas.microsoft.com/office/drawing/2014/main" id="{CD1CD510-C2EB-495A-9856-0CCCB38EE0BE}"/>
              </a:ext>
            </a:extLst>
          </p:cNvPr>
          <p:cNvSpPr/>
          <p:nvPr/>
        </p:nvSpPr>
        <p:spPr>
          <a:xfrm>
            <a:off x="1798320" y="6464808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AKSOB, Lebanese American University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2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5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bf8b4d-830f-4d97-894f-1e6a483708fb">
      <Terms xmlns="http://schemas.microsoft.com/office/infopath/2007/PartnerControls"/>
    </lcf76f155ced4ddcb4097134ff3c332f>
    <TaxCatchAll xmlns="427898a4-cb23-4a6f-a680-ffd13716dfe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EA3B3A4DEA54CB163B1176F05726C" ma:contentTypeVersion="12" ma:contentTypeDescription="Create a new document." ma:contentTypeScope="" ma:versionID="baa1e267d36c2f0aff084890a340ab9c">
  <xsd:schema xmlns:xsd="http://www.w3.org/2001/XMLSchema" xmlns:xs="http://www.w3.org/2001/XMLSchema" xmlns:p="http://schemas.microsoft.com/office/2006/metadata/properties" xmlns:ns2="41bf8b4d-830f-4d97-894f-1e6a483708fb" xmlns:ns3="427898a4-cb23-4a6f-a680-ffd13716dfec" targetNamespace="http://schemas.microsoft.com/office/2006/metadata/properties" ma:root="true" ma:fieldsID="7a6ec18a3995fd35da424a285bcc3137" ns2:_="" ns3:_="">
    <xsd:import namespace="41bf8b4d-830f-4d97-894f-1e6a483708fb"/>
    <xsd:import namespace="427898a4-cb23-4a6f-a680-ffd13716df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f8b4d-830f-4d97-894f-1e6a48370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c3725d-01fc-4a1c-938d-696f520e9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898a4-cb23-4a6f-a680-ffd13716dfe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55b234c-92cd-44b5-9e01-e48d1f3d1946}" ma:internalName="TaxCatchAll" ma:showField="CatchAllData" ma:web="427898a4-cb23-4a6f-a680-ffd13716df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114E48-DACD-4310-9F42-7B06FC35F4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E1C469-54AC-4B09-B3E1-55B91A77945C}">
  <ds:schemaRefs>
    <ds:schemaRef ds:uri="http://schemas.microsoft.com/office/2006/metadata/properties"/>
    <ds:schemaRef ds:uri="http://schemas.microsoft.com/office/infopath/2007/PartnerControls"/>
    <ds:schemaRef ds:uri="41bf8b4d-830f-4d97-894f-1e6a483708fb"/>
    <ds:schemaRef ds:uri="427898a4-cb23-4a6f-a680-ffd13716dfec"/>
  </ds:schemaRefs>
</ds:datastoreItem>
</file>

<file path=customXml/itemProps3.xml><?xml version="1.0" encoding="utf-8"?>
<ds:datastoreItem xmlns:ds="http://schemas.openxmlformats.org/officeDocument/2006/customXml" ds:itemID="{DCA62F7B-7141-472B-92C8-77798B4E8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bf8b4d-830f-4d97-894f-1e6a483708fb"/>
    <ds:schemaRef ds:uri="427898a4-cb23-4a6f-a680-ffd13716df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976</Words>
  <Application>Microsoft Office PowerPoint</Application>
  <PresentationFormat>Widescreen</PresentationFormat>
  <Paragraphs>172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Wingdings</vt:lpstr>
      <vt:lpstr>LAU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Izzat Kreidieh</dc:creator>
  <cp:lastModifiedBy>Lama Al Ahmadieh</cp:lastModifiedBy>
  <cp:revision>67</cp:revision>
  <dcterms:created xsi:type="dcterms:W3CDTF">2018-11-01T11:03:41Z</dcterms:created>
  <dcterms:modified xsi:type="dcterms:W3CDTF">2026-03-30T10:51:16Z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0x010100090EA3B3A4DEA54CB163B1176F05726C</vt:lpwstr>
  </property>
  <property fmtid="{D5CDD505-2E9C-101B-9397-08002B2CF9AE}" pid="3" name="Order">
    <vt:r8>600</vt:r8>
  </property>
  <property fmtid="{D5CDD505-2E9C-101B-9397-08002B2CF9AE}" pid="4" name="SharedWithUsers">
    <vt:lpwstr>7;#Marwan Abi Khalil</vt:lpwstr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activity">
    <vt:lpwstr>{"FileActivityType":"9","FileActivityTimeStamp":"2025-10-20T07:25:17.473Z","FileActivityUsersOnPage":[{"DisplayName":"Carole Mouawad","Id":"carole.mouawad@lau.edu.lb"},{"DisplayName":"Carole Mouawad","Id":"carole.mouawad@lau.edu.lb"}],"FileActivityNavigationId":null}</vt:lpwstr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